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9"/>
  </p:notesMasterIdLst>
  <p:sldIdLst>
    <p:sldId id="256" r:id="rId3"/>
    <p:sldId id="311" r:id="rId4"/>
    <p:sldId id="318" r:id="rId5"/>
    <p:sldId id="316" r:id="rId6"/>
    <p:sldId id="259" r:id="rId7"/>
    <p:sldId id="264" r:id="rId8"/>
    <p:sldId id="279" r:id="rId9"/>
    <p:sldId id="280" r:id="rId10"/>
    <p:sldId id="281" r:id="rId11"/>
    <p:sldId id="282" r:id="rId12"/>
    <p:sldId id="265" r:id="rId13"/>
    <p:sldId id="266" r:id="rId14"/>
    <p:sldId id="267" r:id="rId15"/>
    <p:sldId id="283" r:id="rId16"/>
    <p:sldId id="285" r:id="rId17"/>
    <p:sldId id="284" r:id="rId18"/>
    <p:sldId id="286" r:id="rId19"/>
    <p:sldId id="289" r:id="rId20"/>
    <p:sldId id="287" r:id="rId21"/>
    <p:sldId id="290" r:id="rId22"/>
    <p:sldId id="292" r:id="rId23"/>
    <p:sldId id="296" r:id="rId24"/>
    <p:sldId id="297" r:id="rId25"/>
    <p:sldId id="298" r:id="rId26"/>
    <p:sldId id="310" r:id="rId27"/>
    <p:sldId id="268" r:id="rId28"/>
    <p:sldId id="270" r:id="rId29"/>
    <p:sldId id="275" r:id="rId30"/>
    <p:sldId id="276" r:id="rId31"/>
    <p:sldId id="278" r:id="rId32"/>
    <p:sldId id="303" r:id="rId33"/>
    <p:sldId id="304" r:id="rId34"/>
    <p:sldId id="315" r:id="rId35"/>
    <p:sldId id="277" r:id="rId36"/>
    <p:sldId id="305" r:id="rId37"/>
    <p:sldId id="306" r:id="rId38"/>
    <p:sldId id="307" r:id="rId39"/>
    <p:sldId id="308" r:id="rId40"/>
    <p:sldId id="309" r:id="rId41"/>
    <p:sldId id="271" r:id="rId42"/>
    <p:sldId id="319" r:id="rId43"/>
    <p:sldId id="320" r:id="rId44"/>
    <p:sldId id="321" r:id="rId45"/>
    <p:sldId id="312" r:id="rId46"/>
    <p:sldId id="313" r:id="rId47"/>
    <p:sldId id="26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63"/>
    <p:restoredTop sz="94646"/>
  </p:normalViewPr>
  <p:slideViewPr>
    <p:cSldViewPr snapToGrid="0" snapToObjects="1">
      <p:cViewPr varScale="1">
        <p:scale>
          <a:sx n="95" d="100"/>
          <a:sy n="95" d="100"/>
        </p:scale>
        <p:origin x="216" y="20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4B674-528B-C344-B812-C099EA6811C7}" type="datetimeFigureOut">
              <a:rPr lang="en-US" smtClean="0"/>
              <a:t>11/26/23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7B570-CA1D-214B-A1F1-90F63F1C5467}" type="slidenum">
              <a:rPr lang="en-US" smtClean="0"/>
              <a:t>‹#›</a:t>
            </a:fld>
            <a:endParaRPr lang="en-US"/>
          </a:p>
        </p:txBody>
      </p:sp>
    </p:spTree>
    <p:extLst>
      <p:ext uri="{BB962C8B-B14F-4D97-AF65-F5344CB8AC3E}">
        <p14:creationId xmlns:p14="http://schemas.microsoft.com/office/powerpoint/2010/main" val="3324050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AD5A14D8-1926-3748-B424-082128482D9F}"/>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28675" name="Rectangle 7">
            <a:extLst>
              <a:ext uri="{FF2B5EF4-FFF2-40B4-BE49-F238E27FC236}">
                <a16:creationId xmlns:a16="http://schemas.microsoft.com/office/drawing/2014/main" id="{164E3686-8DD0-9C4B-BFC1-FB769CC4923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93112B4-22FC-E441-AA53-72577145F8E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76" name="Text Box 1">
            <a:extLst>
              <a:ext uri="{FF2B5EF4-FFF2-40B4-BE49-F238E27FC236}">
                <a16:creationId xmlns:a16="http://schemas.microsoft.com/office/drawing/2014/main" id="{77EECAD4-773D-014A-AE8E-15804F79D1FC}"/>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7" name="Text Box 2">
            <a:extLst>
              <a:ext uri="{FF2B5EF4-FFF2-40B4-BE49-F238E27FC236}">
                <a16:creationId xmlns:a16="http://schemas.microsoft.com/office/drawing/2014/main" id="{C79C3361-F8A5-9448-BCE8-8DF53CA10BDB}"/>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ECDBFDAA-FCF5-D64C-8A17-BCDCFC2BF37C}"/>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51203" name="Rectangle 7">
            <a:extLst>
              <a:ext uri="{FF2B5EF4-FFF2-40B4-BE49-F238E27FC236}">
                <a16:creationId xmlns:a16="http://schemas.microsoft.com/office/drawing/2014/main" id="{0B86764D-8B14-9640-9DE9-8ED921AD2EB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3828C44-B20E-694A-8D83-B2F2F901F04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04" name="Text Box 1">
            <a:extLst>
              <a:ext uri="{FF2B5EF4-FFF2-40B4-BE49-F238E27FC236}">
                <a16:creationId xmlns:a16="http://schemas.microsoft.com/office/drawing/2014/main" id="{0BE4DF98-9021-854E-B2CD-1DFC4E0E8E8A}"/>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5" name="Text Box 2">
            <a:extLst>
              <a:ext uri="{FF2B5EF4-FFF2-40B4-BE49-F238E27FC236}">
                <a16:creationId xmlns:a16="http://schemas.microsoft.com/office/drawing/2014/main" id="{8D863633-C42C-3D4A-B942-1802E0C38B95}"/>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81F089BD-8BE4-6648-A2AA-EDCB744989EE}"/>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53251" name="Rectangle 7">
            <a:extLst>
              <a:ext uri="{FF2B5EF4-FFF2-40B4-BE49-F238E27FC236}">
                <a16:creationId xmlns:a16="http://schemas.microsoft.com/office/drawing/2014/main" id="{B10F9C7A-2844-F34C-88EC-17A5E80A830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61FE749-11FB-6842-80D2-57BD9AF0697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252" name="Text Box 1">
            <a:extLst>
              <a:ext uri="{FF2B5EF4-FFF2-40B4-BE49-F238E27FC236}">
                <a16:creationId xmlns:a16="http://schemas.microsoft.com/office/drawing/2014/main" id="{6ABF55D8-7598-AB45-89C8-FE0F73E8951D}"/>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3" name="Text Box 2">
            <a:extLst>
              <a:ext uri="{FF2B5EF4-FFF2-40B4-BE49-F238E27FC236}">
                <a16:creationId xmlns:a16="http://schemas.microsoft.com/office/drawing/2014/main" id="{1C755021-DF65-5045-96FD-21EA7D769645}"/>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58B9341C-442D-274D-953D-36FACE8B08AD}"/>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55299" name="Rectangle 7">
            <a:extLst>
              <a:ext uri="{FF2B5EF4-FFF2-40B4-BE49-F238E27FC236}">
                <a16:creationId xmlns:a16="http://schemas.microsoft.com/office/drawing/2014/main" id="{51EB6726-03DC-7B41-826D-43CE8BA00DB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5130BF6-8836-3844-B398-DAF8E67EF28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300" name="Text Box 1">
            <a:extLst>
              <a:ext uri="{FF2B5EF4-FFF2-40B4-BE49-F238E27FC236}">
                <a16:creationId xmlns:a16="http://schemas.microsoft.com/office/drawing/2014/main" id="{14E5572A-F5A8-9B4B-9326-4D685F79E518}"/>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301" name="Text Box 2">
            <a:extLst>
              <a:ext uri="{FF2B5EF4-FFF2-40B4-BE49-F238E27FC236}">
                <a16:creationId xmlns:a16="http://schemas.microsoft.com/office/drawing/2014/main" id="{06D17ABD-FF31-5247-9DAB-08C467C66181}"/>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id="{F98F7345-2A67-A54E-AA9B-6EFAEA59213F}"/>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57347" name="Rectangle 7">
            <a:extLst>
              <a:ext uri="{FF2B5EF4-FFF2-40B4-BE49-F238E27FC236}">
                <a16:creationId xmlns:a16="http://schemas.microsoft.com/office/drawing/2014/main" id="{BFF8B513-C424-2442-BD98-938ADF6B4CF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5C718F1C-A66D-AB47-826F-5F620CEE873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7348" name="Text Box 1">
            <a:extLst>
              <a:ext uri="{FF2B5EF4-FFF2-40B4-BE49-F238E27FC236}">
                <a16:creationId xmlns:a16="http://schemas.microsoft.com/office/drawing/2014/main" id="{A27143C6-9270-7B42-8954-DA8631C27F72}"/>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9" name="Text Box 2">
            <a:extLst>
              <a:ext uri="{FF2B5EF4-FFF2-40B4-BE49-F238E27FC236}">
                <a16:creationId xmlns:a16="http://schemas.microsoft.com/office/drawing/2014/main" id="{1283AA53-1503-1A4E-B113-24841FF5BB30}"/>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id="{1AA9F6F2-23B7-A844-914F-53858050C62C}"/>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59395" name="Rectangle 7">
            <a:extLst>
              <a:ext uri="{FF2B5EF4-FFF2-40B4-BE49-F238E27FC236}">
                <a16:creationId xmlns:a16="http://schemas.microsoft.com/office/drawing/2014/main" id="{5D189701-948A-E54F-BD9C-54108524E77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C6CA368F-5F9C-6346-A09B-F29E2A3909A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396" name="Text Box 1">
            <a:extLst>
              <a:ext uri="{FF2B5EF4-FFF2-40B4-BE49-F238E27FC236}">
                <a16:creationId xmlns:a16="http://schemas.microsoft.com/office/drawing/2014/main" id="{7C777C85-E44B-0B4B-8275-F1BC028D276A}"/>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7" name="Text Box 2">
            <a:extLst>
              <a:ext uri="{FF2B5EF4-FFF2-40B4-BE49-F238E27FC236}">
                <a16:creationId xmlns:a16="http://schemas.microsoft.com/office/drawing/2014/main" id="{B49F27A3-26A4-D04C-A0B2-9CA7B1803F8C}"/>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3">
            <a:extLst>
              <a:ext uri="{FF2B5EF4-FFF2-40B4-BE49-F238E27FC236}">
                <a16:creationId xmlns:a16="http://schemas.microsoft.com/office/drawing/2014/main" id="{15436EAD-1AB0-614B-8191-C03F7619CBE3}"/>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61443" name="Rectangle 7">
            <a:extLst>
              <a:ext uri="{FF2B5EF4-FFF2-40B4-BE49-F238E27FC236}">
                <a16:creationId xmlns:a16="http://schemas.microsoft.com/office/drawing/2014/main" id="{BCE24CDC-1BBC-9B44-9F69-C4B7E172633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F0F6A22B-5C2A-3247-89ED-AF0F1C6BC37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1444" name="Text Box 1">
            <a:extLst>
              <a:ext uri="{FF2B5EF4-FFF2-40B4-BE49-F238E27FC236}">
                <a16:creationId xmlns:a16="http://schemas.microsoft.com/office/drawing/2014/main" id="{C3EFCFD4-3EFA-6E41-AD69-F5D02A87B363}"/>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5" name="Text Box 2">
            <a:extLst>
              <a:ext uri="{FF2B5EF4-FFF2-40B4-BE49-F238E27FC236}">
                <a16:creationId xmlns:a16="http://schemas.microsoft.com/office/drawing/2014/main" id="{F2AFC96E-2FBF-834A-B696-6029709F8A48}"/>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70A432FE-D4DB-5F4D-986C-24B2D99F5802}"/>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45059" name="Rectangle 7">
            <a:extLst>
              <a:ext uri="{FF2B5EF4-FFF2-40B4-BE49-F238E27FC236}">
                <a16:creationId xmlns:a16="http://schemas.microsoft.com/office/drawing/2014/main" id="{F2C9372D-A326-CA4D-A4CD-1C63183A2FC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7782BDD-9E9F-084D-A519-7B7F4F8A7D1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060" name="Text Box 1">
            <a:extLst>
              <a:ext uri="{FF2B5EF4-FFF2-40B4-BE49-F238E27FC236}">
                <a16:creationId xmlns:a16="http://schemas.microsoft.com/office/drawing/2014/main" id="{259E2230-8B21-9948-A4B2-F324D4D9DBB0}"/>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61" name="Text Box 2">
            <a:extLst>
              <a:ext uri="{FF2B5EF4-FFF2-40B4-BE49-F238E27FC236}">
                <a16:creationId xmlns:a16="http://schemas.microsoft.com/office/drawing/2014/main" id="{D0B615E2-78C0-9342-AFDD-698F827631F0}"/>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74995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3">
            <a:extLst>
              <a:ext uri="{FF2B5EF4-FFF2-40B4-BE49-F238E27FC236}">
                <a16:creationId xmlns:a16="http://schemas.microsoft.com/office/drawing/2014/main" id="{15436EAD-1AB0-614B-8191-C03F7619CBE3}"/>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61443" name="Rectangle 7">
            <a:extLst>
              <a:ext uri="{FF2B5EF4-FFF2-40B4-BE49-F238E27FC236}">
                <a16:creationId xmlns:a16="http://schemas.microsoft.com/office/drawing/2014/main" id="{BCE24CDC-1BBC-9B44-9F69-C4B7E172633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F0F6A22B-5C2A-3247-89ED-AF0F1C6BC37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1444" name="Text Box 1">
            <a:extLst>
              <a:ext uri="{FF2B5EF4-FFF2-40B4-BE49-F238E27FC236}">
                <a16:creationId xmlns:a16="http://schemas.microsoft.com/office/drawing/2014/main" id="{C3EFCFD4-3EFA-6E41-AD69-F5D02A87B363}"/>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5" name="Text Box 2">
            <a:extLst>
              <a:ext uri="{FF2B5EF4-FFF2-40B4-BE49-F238E27FC236}">
                <a16:creationId xmlns:a16="http://schemas.microsoft.com/office/drawing/2014/main" id="{F2AFC96E-2FBF-834A-B696-6029709F8A48}"/>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65765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3">
            <a:extLst>
              <a:ext uri="{FF2B5EF4-FFF2-40B4-BE49-F238E27FC236}">
                <a16:creationId xmlns:a16="http://schemas.microsoft.com/office/drawing/2014/main" id="{0BD2F904-F053-2B4F-BDAA-2FFA5C9A1571}"/>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63491" name="Rectangle 7">
            <a:extLst>
              <a:ext uri="{FF2B5EF4-FFF2-40B4-BE49-F238E27FC236}">
                <a16:creationId xmlns:a16="http://schemas.microsoft.com/office/drawing/2014/main" id="{68B77557-2963-4B40-BDA9-969472636C0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F7CF2035-A6D3-3447-9DEB-40B55851CC7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46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492" name="Text Box 1">
            <a:extLst>
              <a:ext uri="{FF2B5EF4-FFF2-40B4-BE49-F238E27FC236}">
                <a16:creationId xmlns:a16="http://schemas.microsoft.com/office/drawing/2014/main" id="{207C425B-D8F1-E04E-AAE6-97093AB030F0}"/>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3" name="Text Box 2">
            <a:extLst>
              <a:ext uri="{FF2B5EF4-FFF2-40B4-BE49-F238E27FC236}">
                <a16:creationId xmlns:a16="http://schemas.microsoft.com/office/drawing/2014/main" id="{13323253-1B90-0C48-A99B-9FBEF7863470}"/>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A90A93EF-CDDD-A741-BA48-AB38C847986E}"/>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30723" name="Rectangle 7">
            <a:extLst>
              <a:ext uri="{FF2B5EF4-FFF2-40B4-BE49-F238E27FC236}">
                <a16:creationId xmlns:a16="http://schemas.microsoft.com/office/drawing/2014/main" id="{8485A6EE-2F8A-8140-A5D9-600344F4E69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8686284-FC1D-C34A-80B7-381436D7AE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24" name="Text Box 1">
            <a:extLst>
              <a:ext uri="{FF2B5EF4-FFF2-40B4-BE49-F238E27FC236}">
                <a16:creationId xmlns:a16="http://schemas.microsoft.com/office/drawing/2014/main" id="{01948982-DD61-0541-8F3F-0600C82640BC}"/>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5" name="Text Box 2">
            <a:extLst>
              <a:ext uri="{FF2B5EF4-FFF2-40B4-BE49-F238E27FC236}">
                <a16:creationId xmlns:a16="http://schemas.microsoft.com/office/drawing/2014/main" id="{9B36231E-A762-2F4F-B258-19F90DB3EFE3}"/>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3E6D7F9D-C9D7-134C-A395-A443FB529C55}"/>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38915" name="Rectangle 7">
            <a:extLst>
              <a:ext uri="{FF2B5EF4-FFF2-40B4-BE49-F238E27FC236}">
                <a16:creationId xmlns:a16="http://schemas.microsoft.com/office/drawing/2014/main" id="{10E26667-1758-6D47-B7F8-2A5000347C4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47CCE68-38B4-754E-A189-1AE91457B32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16" name="Text Box 1">
            <a:extLst>
              <a:ext uri="{FF2B5EF4-FFF2-40B4-BE49-F238E27FC236}">
                <a16:creationId xmlns:a16="http://schemas.microsoft.com/office/drawing/2014/main" id="{3C3F369D-D607-FD4D-A803-9ADC3F94BF05}"/>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7" name="Text Box 2">
            <a:extLst>
              <a:ext uri="{FF2B5EF4-FFF2-40B4-BE49-F238E27FC236}">
                <a16:creationId xmlns:a16="http://schemas.microsoft.com/office/drawing/2014/main" id="{092FE6FE-880E-C44F-B6E2-29495D5EB9D5}"/>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0E8DA5D9-E06D-AF49-9465-584308DFCCB3}"/>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40963" name="Rectangle 7">
            <a:extLst>
              <a:ext uri="{FF2B5EF4-FFF2-40B4-BE49-F238E27FC236}">
                <a16:creationId xmlns:a16="http://schemas.microsoft.com/office/drawing/2014/main" id="{EC0EC62E-3CC3-B347-8869-250D67EC837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098A377-C885-3D42-8130-33F1EB11A8B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64" name="Text Box 1">
            <a:extLst>
              <a:ext uri="{FF2B5EF4-FFF2-40B4-BE49-F238E27FC236}">
                <a16:creationId xmlns:a16="http://schemas.microsoft.com/office/drawing/2014/main" id="{9710452F-B3B1-5F43-AE56-A0770CFB351D}"/>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5" name="Text Box 2">
            <a:extLst>
              <a:ext uri="{FF2B5EF4-FFF2-40B4-BE49-F238E27FC236}">
                <a16:creationId xmlns:a16="http://schemas.microsoft.com/office/drawing/2014/main" id="{E022A034-33A2-2845-AC48-740DD2AC463B}"/>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641FC0BF-1D78-A440-99A2-790B4E74492C}"/>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43011" name="Rectangle 7">
            <a:extLst>
              <a:ext uri="{FF2B5EF4-FFF2-40B4-BE49-F238E27FC236}">
                <a16:creationId xmlns:a16="http://schemas.microsoft.com/office/drawing/2014/main" id="{3285F6FB-09F5-4240-8A41-2CAAF350F88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9BFAC3F-CF84-F54E-8307-B6AA511B14C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12" name="Text Box 1">
            <a:extLst>
              <a:ext uri="{FF2B5EF4-FFF2-40B4-BE49-F238E27FC236}">
                <a16:creationId xmlns:a16="http://schemas.microsoft.com/office/drawing/2014/main" id="{FC26C77F-B06F-FB42-A612-F8E07BBCB9F3}"/>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3" name="Text Box 2">
            <a:extLst>
              <a:ext uri="{FF2B5EF4-FFF2-40B4-BE49-F238E27FC236}">
                <a16:creationId xmlns:a16="http://schemas.microsoft.com/office/drawing/2014/main" id="{30021AA2-52DB-4940-B488-E32A681AA1C3}"/>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70A432FE-D4DB-5F4D-986C-24B2D99F5802}"/>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45059" name="Rectangle 7">
            <a:extLst>
              <a:ext uri="{FF2B5EF4-FFF2-40B4-BE49-F238E27FC236}">
                <a16:creationId xmlns:a16="http://schemas.microsoft.com/office/drawing/2014/main" id="{F2C9372D-A326-CA4D-A4CD-1C63183A2FC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7782BDD-9E9F-084D-A519-7B7F4F8A7D1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060" name="Text Box 1">
            <a:extLst>
              <a:ext uri="{FF2B5EF4-FFF2-40B4-BE49-F238E27FC236}">
                <a16:creationId xmlns:a16="http://schemas.microsoft.com/office/drawing/2014/main" id="{259E2230-8B21-9948-A4B2-F324D4D9DBB0}"/>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61" name="Text Box 2">
            <a:extLst>
              <a:ext uri="{FF2B5EF4-FFF2-40B4-BE49-F238E27FC236}">
                <a16:creationId xmlns:a16="http://schemas.microsoft.com/office/drawing/2014/main" id="{D0B615E2-78C0-9342-AFDD-698F827631F0}"/>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15761A0A-F411-5149-B0B2-52EAC30F17AF}"/>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47107" name="Rectangle 7">
            <a:extLst>
              <a:ext uri="{FF2B5EF4-FFF2-40B4-BE49-F238E27FC236}">
                <a16:creationId xmlns:a16="http://schemas.microsoft.com/office/drawing/2014/main" id="{48E578F6-AC88-1742-BC1B-4B2F0804FD6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C377BCB1-6F25-C049-B011-C5057941A9C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108" name="Text Box 1">
            <a:extLst>
              <a:ext uri="{FF2B5EF4-FFF2-40B4-BE49-F238E27FC236}">
                <a16:creationId xmlns:a16="http://schemas.microsoft.com/office/drawing/2014/main" id="{438A6759-0499-F14B-BCCE-1D01C48F04E8}"/>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9" name="Text Box 2">
            <a:extLst>
              <a:ext uri="{FF2B5EF4-FFF2-40B4-BE49-F238E27FC236}">
                <a16:creationId xmlns:a16="http://schemas.microsoft.com/office/drawing/2014/main" id="{51A36EE7-4583-4B4C-A3BC-0846A39CA894}"/>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15761A0A-F411-5149-B0B2-52EAC30F17AF}"/>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47107" name="Rectangle 7">
            <a:extLst>
              <a:ext uri="{FF2B5EF4-FFF2-40B4-BE49-F238E27FC236}">
                <a16:creationId xmlns:a16="http://schemas.microsoft.com/office/drawing/2014/main" id="{48E578F6-AC88-1742-BC1B-4B2F0804FD6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C377BCB1-6F25-C049-B011-C5057941A9C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108" name="Text Box 1">
            <a:extLst>
              <a:ext uri="{FF2B5EF4-FFF2-40B4-BE49-F238E27FC236}">
                <a16:creationId xmlns:a16="http://schemas.microsoft.com/office/drawing/2014/main" id="{438A6759-0499-F14B-BCCE-1D01C48F04E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9" name="Text Box 2">
            <a:extLst>
              <a:ext uri="{FF2B5EF4-FFF2-40B4-BE49-F238E27FC236}">
                <a16:creationId xmlns:a16="http://schemas.microsoft.com/office/drawing/2014/main" id="{51A36EE7-4583-4B4C-A3BC-0846A39CA894}"/>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36EB28CB-4E31-5046-B704-F485A90363B2}"/>
              </a:ext>
            </a:extLst>
          </p:cNvPr>
          <p:cNvSpPr>
            <a:spLocks noGrp="1" noChangeArrowheads="1"/>
          </p:cNvSpPr>
          <p:nvPr>
            <p:ph type="dt"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10/29/13</a:t>
            </a:r>
          </a:p>
        </p:txBody>
      </p:sp>
      <p:sp>
        <p:nvSpPr>
          <p:cNvPr id="49155" name="Rectangle 7">
            <a:extLst>
              <a:ext uri="{FF2B5EF4-FFF2-40B4-BE49-F238E27FC236}">
                <a16:creationId xmlns:a16="http://schemas.microsoft.com/office/drawing/2014/main" id="{AC0FF248-7444-EF47-92D5-09D73D7990D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58D2C7FF-E265-7D49-A5FF-72AEFDD52E4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156" name="Text Box 1">
            <a:extLst>
              <a:ext uri="{FF2B5EF4-FFF2-40B4-BE49-F238E27FC236}">
                <a16:creationId xmlns:a16="http://schemas.microsoft.com/office/drawing/2014/main" id="{B88B5FEA-8279-A441-BEAE-E9580B10617D}"/>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2">
            <a:extLst>
              <a:ext uri="{FF2B5EF4-FFF2-40B4-BE49-F238E27FC236}">
                <a16:creationId xmlns:a16="http://schemas.microsoft.com/office/drawing/2014/main" id="{E4C9D959-C186-D94D-84BF-5D805E8382C6}"/>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1E54-0AFF-D44A-B315-E0EE0A30D6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878F6E-6114-2B43-89C6-7577B090F8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F1FE33-2A6B-7443-9813-3111ED08C2B5}"/>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5" name="Footer Placeholder 4">
            <a:extLst>
              <a:ext uri="{FF2B5EF4-FFF2-40B4-BE49-F238E27FC236}">
                <a16:creationId xmlns:a16="http://schemas.microsoft.com/office/drawing/2014/main" id="{5322B830-C3AC-804E-9215-B57F58B27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805EF-4C03-5E48-AE71-354D8F951833}"/>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124674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DD7B-67A6-9F42-B852-9B0EE93383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ECD85A-7325-8544-8B57-34ACE84AB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BC95E8-6709-9F43-A2FA-6A4E3B14024D}"/>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5" name="Footer Placeholder 4">
            <a:extLst>
              <a:ext uri="{FF2B5EF4-FFF2-40B4-BE49-F238E27FC236}">
                <a16:creationId xmlns:a16="http://schemas.microsoft.com/office/drawing/2014/main" id="{8BA0F991-B272-CB4C-83D5-0D139851D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CB913-DE50-6F44-A41B-D9650D772866}"/>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208327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8D81E4-6B35-8E4C-9B45-497689403F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7C27CA-F185-8D42-8B14-388FD2D419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D67D8-55E0-E643-9145-4C6CB1819133}"/>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5" name="Footer Placeholder 4">
            <a:extLst>
              <a:ext uri="{FF2B5EF4-FFF2-40B4-BE49-F238E27FC236}">
                <a16:creationId xmlns:a16="http://schemas.microsoft.com/office/drawing/2014/main" id="{5388F964-1EDD-3547-B2FD-BB65E93F65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2A5C2-70D6-8647-A28E-10B2823FFA53}"/>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43707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3841481-7CD5-FF43-A110-AF32455FBD0B}"/>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5" name="Rectangle 5">
            <a:extLst>
              <a:ext uri="{FF2B5EF4-FFF2-40B4-BE49-F238E27FC236}">
                <a16:creationId xmlns:a16="http://schemas.microsoft.com/office/drawing/2014/main" id="{426F305B-60D2-DE49-B2A1-51835A1135FB}"/>
              </a:ext>
            </a:extLst>
          </p:cNvPr>
          <p:cNvSpPr>
            <a:spLocks noGrp="1" noChangeArrowheads="1"/>
          </p:cNvSpPr>
          <p:nvPr>
            <p:ph type="sldNum" idx="11"/>
          </p:nvPr>
        </p:nvSpPr>
        <p:spPr>
          <a:ln/>
        </p:spPr>
        <p:txBody>
          <a:bodyPr/>
          <a:lstStyle>
            <a:lvl1pPr>
              <a:defRPr/>
            </a:lvl1pPr>
          </a:lstStyle>
          <a:p>
            <a:pPr>
              <a:defRPr/>
            </a:pPr>
            <a:fld id="{9731FE1A-2E27-9540-92E9-48BD9468D117}" type="slidenum">
              <a:rPr lang="en-US" altLang="en-US"/>
              <a:pPr>
                <a:defRPr/>
              </a:pPr>
              <a:t>‹#›</a:t>
            </a:fld>
            <a:endParaRPr lang="en-US" altLang="en-US"/>
          </a:p>
        </p:txBody>
      </p:sp>
    </p:spTree>
    <p:extLst>
      <p:ext uri="{BB962C8B-B14F-4D97-AF65-F5344CB8AC3E}">
        <p14:creationId xmlns:p14="http://schemas.microsoft.com/office/powerpoint/2010/main" val="2778628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DC261DB-9ADB-6D42-BB4E-329672E423B8}"/>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5" name="Rectangle 5">
            <a:extLst>
              <a:ext uri="{FF2B5EF4-FFF2-40B4-BE49-F238E27FC236}">
                <a16:creationId xmlns:a16="http://schemas.microsoft.com/office/drawing/2014/main" id="{8B880708-A9E8-7A4C-9ED7-1D4A78FA392B}"/>
              </a:ext>
            </a:extLst>
          </p:cNvPr>
          <p:cNvSpPr>
            <a:spLocks noGrp="1" noChangeArrowheads="1"/>
          </p:cNvSpPr>
          <p:nvPr>
            <p:ph type="sldNum" idx="11"/>
          </p:nvPr>
        </p:nvSpPr>
        <p:spPr>
          <a:ln/>
        </p:spPr>
        <p:txBody>
          <a:bodyPr/>
          <a:lstStyle>
            <a:lvl1pPr>
              <a:defRPr/>
            </a:lvl1pPr>
          </a:lstStyle>
          <a:p>
            <a:pPr>
              <a:defRPr/>
            </a:pPr>
            <a:fld id="{FC08C7CD-5B00-0040-B095-351B4905A0F7}" type="slidenum">
              <a:rPr lang="en-US" altLang="en-US"/>
              <a:pPr>
                <a:defRPr/>
              </a:pPr>
              <a:t>‹#›</a:t>
            </a:fld>
            <a:endParaRPr lang="en-US" altLang="en-US"/>
          </a:p>
        </p:txBody>
      </p:sp>
    </p:spTree>
    <p:extLst>
      <p:ext uri="{BB962C8B-B14F-4D97-AF65-F5344CB8AC3E}">
        <p14:creationId xmlns:p14="http://schemas.microsoft.com/office/powerpoint/2010/main" val="2829028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a:extLst>
              <a:ext uri="{FF2B5EF4-FFF2-40B4-BE49-F238E27FC236}">
                <a16:creationId xmlns:a16="http://schemas.microsoft.com/office/drawing/2014/main" id="{945823CD-648B-E445-9E37-E22D8E8D07E1}"/>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5" name="Rectangle 5">
            <a:extLst>
              <a:ext uri="{FF2B5EF4-FFF2-40B4-BE49-F238E27FC236}">
                <a16:creationId xmlns:a16="http://schemas.microsoft.com/office/drawing/2014/main" id="{D7C4A12F-FB83-C84E-BD03-A43FE4B5500F}"/>
              </a:ext>
            </a:extLst>
          </p:cNvPr>
          <p:cNvSpPr>
            <a:spLocks noGrp="1" noChangeArrowheads="1"/>
          </p:cNvSpPr>
          <p:nvPr>
            <p:ph type="sldNum" idx="11"/>
          </p:nvPr>
        </p:nvSpPr>
        <p:spPr>
          <a:ln/>
        </p:spPr>
        <p:txBody>
          <a:bodyPr/>
          <a:lstStyle>
            <a:lvl1pPr>
              <a:defRPr/>
            </a:lvl1pPr>
          </a:lstStyle>
          <a:p>
            <a:pPr>
              <a:defRPr/>
            </a:pPr>
            <a:fld id="{6AADBBE6-92F5-7B4C-91AA-6BF0C9CFE580}" type="slidenum">
              <a:rPr lang="en-US" altLang="en-US"/>
              <a:pPr>
                <a:defRPr/>
              </a:pPr>
              <a:t>‹#›</a:t>
            </a:fld>
            <a:endParaRPr lang="en-US" altLang="en-US"/>
          </a:p>
        </p:txBody>
      </p:sp>
    </p:spTree>
    <p:extLst>
      <p:ext uri="{BB962C8B-B14F-4D97-AF65-F5344CB8AC3E}">
        <p14:creationId xmlns:p14="http://schemas.microsoft.com/office/powerpoint/2010/main" val="4157674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600201"/>
            <a:ext cx="5382684" cy="452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600201"/>
            <a:ext cx="5384800" cy="452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3EF7548-CA0E-174C-B029-18E861F83533}"/>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6" name="Rectangle 5">
            <a:extLst>
              <a:ext uri="{FF2B5EF4-FFF2-40B4-BE49-F238E27FC236}">
                <a16:creationId xmlns:a16="http://schemas.microsoft.com/office/drawing/2014/main" id="{88D2AD86-9653-4749-A541-1F60F95956E7}"/>
              </a:ext>
            </a:extLst>
          </p:cNvPr>
          <p:cNvSpPr>
            <a:spLocks noGrp="1" noChangeArrowheads="1"/>
          </p:cNvSpPr>
          <p:nvPr>
            <p:ph type="sldNum" idx="11"/>
          </p:nvPr>
        </p:nvSpPr>
        <p:spPr>
          <a:ln/>
        </p:spPr>
        <p:txBody>
          <a:bodyPr/>
          <a:lstStyle>
            <a:lvl1pPr>
              <a:defRPr/>
            </a:lvl1pPr>
          </a:lstStyle>
          <a:p>
            <a:pPr>
              <a:defRPr/>
            </a:pPr>
            <a:fld id="{56E01CA8-519B-7346-9FF8-9D8596063B7F}" type="slidenum">
              <a:rPr lang="en-US" altLang="en-US"/>
              <a:pPr>
                <a:defRPr/>
              </a:pPr>
              <a:t>‹#›</a:t>
            </a:fld>
            <a:endParaRPr lang="en-US" altLang="en-US"/>
          </a:p>
        </p:txBody>
      </p:sp>
    </p:spTree>
    <p:extLst>
      <p:ext uri="{BB962C8B-B14F-4D97-AF65-F5344CB8AC3E}">
        <p14:creationId xmlns:p14="http://schemas.microsoft.com/office/powerpoint/2010/main" val="294554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82A46E11-201F-9844-9F29-19F14E18ACB5}"/>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8" name="Rectangle 5">
            <a:extLst>
              <a:ext uri="{FF2B5EF4-FFF2-40B4-BE49-F238E27FC236}">
                <a16:creationId xmlns:a16="http://schemas.microsoft.com/office/drawing/2014/main" id="{CD5A598C-E157-2046-A511-DDD40E9D24C4}"/>
              </a:ext>
            </a:extLst>
          </p:cNvPr>
          <p:cNvSpPr>
            <a:spLocks noGrp="1" noChangeArrowheads="1"/>
          </p:cNvSpPr>
          <p:nvPr>
            <p:ph type="sldNum" idx="11"/>
          </p:nvPr>
        </p:nvSpPr>
        <p:spPr>
          <a:ln/>
        </p:spPr>
        <p:txBody>
          <a:bodyPr/>
          <a:lstStyle>
            <a:lvl1pPr>
              <a:defRPr/>
            </a:lvl1pPr>
          </a:lstStyle>
          <a:p>
            <a:pPr>
              <a:defRPr/>
            </a:pPr>
            <a:fld id="{D0630F62-40D2-C84E-8604-8BC5FF054393}" type="slidenum">
              <a:rPr lang="en-US" altLang="en-US"/>
              <a:pPr>
                <a:defRPr/>
              </a:pPr>
              <a:t>‹#›</a:t>
            </a:fld>
            <a:endParaRPr lang="en-US" altLang="en-US"/>
          </a:p>
        </p:txBody>
      </p:sp>
    </p:spTree>
    <p:extLst>
      <p:ext uri="{BB962C8B-B14F-4D97-AF65-F5344CB8AC3E}">
        <p14:creationId xmlns:p14="http://schemas.microsoft.com/office/powerpoint/2010/main" val="1946219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5F12BBDA-1010-3145-A418-32B40E536F7A}"/>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4" name="Rectangle 5">
            <a:extLst>
              <a:ext uri="{FF2B5EF4-FFF2-40B4-BE49-F238E27FC236}">
                <a16:creationId xmlns:a16="http://schemas.microsoft.com/office/drawing/2014/main" id="{9FABEDC7-4A88-A044-8C3A-BFBFDE704D6C}"/>
              </a:ext>
            </a:extLst>
          </p:cNvPr>
          <p:cNvSpPr>
            <a:spLocks noGrp="1" noChangeArrowheads="1"/>
          </p:cNvSpPr>
          <p:nvPr>
            <p:ph type="sldNum" idx="11"/>
          </p:nvPr>
        </p:nvSpPr>
        <p:spPr>
          <a:ln/>
        </p:spPr>
        <p:txBody>
          <a:bodyPr/>
          <a:lstStyle>
            <a:lvl1pPr>
              <a:defRPr/>
            </a:lvl1pPr>
          </a:lstStyle>
          <a:p>
            <a:pPr>
              <a:defRPr/>
            </a:pPr>
            <a:fld id="{3B720EC9-EDBD-DD42-A782-1964E9231DE2}" type="slidenum">
              <a:rPr lang="en-US" altLang="en-US"/>
              <a:pPr>
                <a:defRPr/>
              </a:pPr>
              <a:t>‹#›</a:t>
            </a:fld>
            <a:endParaRPr lang="en-US" altLang="en-US"/>
          </a:p>
        </p:txBody>
      </p:sp>
    </p:spTree>
    <p:extLst>
      <p:ext uri="{BB962C8B-B14F-4D97-AF65-F5344CB8AC3E}">
        <p14:creationId xmlns:p14="http://schemas.microsoft.com/office/powerpoint/2010/main" val="567661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E514DF9-BD60-F64D-BEBA-A18E8744F99D}"/>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3" name="Rectangle 5">
            <a:extLst>
              <a:ext uri="{FF2B5EF4-FFF2-40B4-BE49-F238E27FC236}">
                <a16:creationId xmlns:a16="http://schemas.microsoft.com/office/drawing/2014/main" id="{B7044C6A-BB5C-4049-BE40-E2192A46E9D6}"/>
              </a:ext>
            </a:extLst>
          </p:cNvPr>
          <p:cNvSpPr>
            <a:spLocks noGrp="1" noChangeArrowheads="1"/>
          </p:cNvSpPr>
          <p:nvPr>
            <p:ph type="sldNum" idx="11"/>
          </p:nvPr>
        </p:nvSpPr>
        <p:spPr>
          <a:ln/>
        </p:spPr>
        <p:txBody>
          <a:bodyPr/>
          <a:lstStyle>
            <a:lvl1pPr>
              <a:defRPr/>
            </a:lvl1pPr>
          </a:lstStyle>
          <a:p>
            <a:pPr>
              <a:defRPr/>
            </a:pPr>
            <a:fld id="{675DD69F-6805-A142-9954-035FD21CDFDB}" type="slidenum">
              <a:rPr lang="en-US" altLang="en-US"/>
              <a:pPr>
                <a:defRPr/>
              </a:pPr>
              <a:t>‹#›</a:t>
            </a:fld>
            <a:endParaRPr lang="en-US" altLang="en-US"/>
          </a:p>
        </p:txBody>
      </p:sp>
    </p:spTree>
    <p:extLst>
      <p:ext uri="{BB962C8B-B14F-4D97-AF65-F5344CB8AC3E}">
        <p14:creationId xmlns:p14="http://schemas.microsoft.com/office/powerpoint/2010/main" val="13641667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DDDBFB1D-758B-574F-8299-6C31791CC5B2}"/>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6" name="Rectangle 5">
            <a:extLst>
              <a:ext uri="{FF2B5EF4-FFF2-40B4-BE49-F238E27FC236}">
                <a16:creationId xmlns:a16="http://schemas.microsoft.com/office/drawing/2014/main" id="{8C5C67EA-FDD3-4E49-A359-16AA9391F597}"/>
              </a:ext>
            </a:extLst>
          </p:cNvPr>
          <p:cNvSpPr>
            <a:spLocks noGrp="1" noChangeArrowheads="1"/>
          </p:cNvSpPr>
          <p:nvPr>
            <p:ph type="sldNum" idx="11"/>
          </p:nvPr>
        </p:nvSpPr>
        <p:spPr>
          <a:ln/>
        </p:spPr>
        <p:txBody>
          <a:bodyPr/>
          <a:lstStyle>
            <a:lvl1pPr>
              <a:defRPr/>
            </a:lvl1pPr>
          </a:lstStyle>
          <a:p>
            <a:pPr>
              <a:defRPr/>
            </a:pPr>
            <a:fld id="{168E622C-1962-6A4E-AB7A-9940507051FA}" type="slidenum">
              <a:rPr lang="en-US" altLang="en-US"/>
              <a:pPr>
                <a:defRPr/>
              </a:pPr>
              <a:t>‹#›</a:t>
            </a:fld>
            <a:endParaRPr lang="en-US" altLang="en-US"/>
          </a:p>
        </p:txBody>
      </p:sp>
    </p:spTree>
    <p:extLst>
      <p:ext uri="{BB962C8B-B14F-4D97-AF65-F5344CB8AC3E}">
        <p14:creationId xmlns:p14="http://schemas.microsoft.com/office/powerpoint/2010/main" val="818834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DDE0-C2D6-7F4A-962A-EEE37C978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451817-7BB3-FF4F-9177-605C36E7AE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FECED-6E4D-0146-AB8E-CFB0D6011B37}"/>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5" name="Footer Placeholder 4">
            <a:extLst>
              <a:ext uri="{FF2B5EF4-FFF2-40B4-BE49-F238E27FC236}">
                <a16:creationId xmlns:a16="http://schemas.microsoft.com/office/drawing/2014/main" id="{8A698CD7-71E4-0E46-90FF-87DDA992A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A24EE-456E-5343-BF82-088098182155}"/>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31247348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142310CE-F727-DF41-A30F-FB606FCC6EA7}"/>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6" name="Rectangle 5">
            <a:extLst>
              <a:ext uri="{FF2B5EF4-FFF2-40B4-BE49-F238E27FC236}">
                <a16:creationId xmlns:a16="http://schemas.microsoft.com/office/drawing/2014/main" id="{0B62665D-91F5-CA4C-8554-2FA39E817F20}"/>
              </a:ext>
            </a:extLst>
          </p:cNvPr>
          <p:cNvSpPr>
            <a:spLocks noGrp="1" noChangeArrowheads="1"/>
          </p:cNvSpPr>
          <p:nvPr>
            <p:ph type="sldNum" idx="11"/>
          </p:nvPr>
        </p:nvSpPr>
        <p:spPr>
          <a:ln/>
        </p:spPr>
        <p:txBody>
          <a:bodyPr/>
          <a:lstStyle>
            <a:lvl1pPr>
              <a:defRPr/>
            </a:lvl1pPr>
          </a:lstStyle>
          <a:p>
            <a:pPr>
              <a:defRPr/>
            </a:pPr>
            <a:fld id="{1E0B9773-A2C4-304C-A224-FE86604D4514}" type="slidenum">
              <a:rPr lang="en-US" altLang="en-US"/>
              <a:pPr>
                <a:defRPr/>
              </a:pPr>
              <a:t>‹#›</a:t>
            </a:fld>
            <a:endParaRPr lang="en-US" altLang="en-US"/>
          </a:p>
        </p:txBody>
      </p:sp>
    </p:spTree>
    <p:extLst>
      <p:ext uri="{BB962C8B-B14F-4D97-AF65-F5344CB8AC3E}">
        <p14:creationId xmlns:p14="http://schemas.microsoft.com/office/powerpoint/2010/main" val="2870555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1D9AEE4-70F2-E142-9DDB-05768C84E560}"/>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5" name="Rectangle 5">
            <a:extLst>
              <a:ext uri="{FF2B5EF4-FFF2-40B4-BE49-F238E27FC236}">
                <a16:creationId xmlns:a16="http://schemas.microsoft.com/office/drawing/2014/main" id="{297CEBE6-51D7-E945-A2FC-2CF5E12B01B7}"/>
              </a:ext>
            </a:extLst>
          </p:cNvPr>
          <p:cNvSpPr>
            <a:spLocks noGrp="1" noChangeArrowheads="1"/>
          </p:cNvSpPr>
          <p:nvPr>
            <p:ph type="sldNum" idx="11"/>
          </p:nvPr>
        </p:nvSpPr>
        <p:spPr>
          <a:ln/>
        </p:spPr>
        <p:txBody>
          <a:bodyPr/>
          <a:lstStyle>
            <a:lvl1pPr>
              <a:defRPr/>
            </a:lvl1pPr>
          </a:lstStyle>
          <a:p>
            <a:pPr>
              <a:defRPr/>
            </a:pPr>
            <a:fld id="{E4D3FC96-F182-2141-AED8-21DE20E32873}" type="slidenum">
              <a:rPr lang="en-US" altLang="en-US"/>
              <a:pPr>
                <a:defRPr/>
              </a:pPr>
              <a:t>‹#›</a:t>
            </a:fld>
            <a:endParaRPr lang="en-US" altLang="en-US"/>
          </a:p>
        </p:txBody>
      </p:sp>
    </p:spTree>
    <p:extLst>
      <p:ext uri="{BB962C8B-B14F-4D97-AF65-F5344CB8AC3E}">
        <p14:creationId xmlns:p14="http://schemas.microsoft.com/office/powerpoint/2010/main" val="2329944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128589"/>
            <a:ext cx="2741084"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28589"/>
            <a:ext cx="80264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35577EC-F43D-2640-928E-128E4683D3A3}"/>
              </a:ext>
            </a:extLst>
          </p:cNvPr>
          <p:cNvSpPr>
            <a:spLocks noGrp="1" noChangeArrowheads="1"/>
          </p:cNvSpPr>
          <p:nvPr>
            <p:ph type="dt" idx="10"/>
          </p:nvPr>
        </p:nvSpPr>
        <p:spPr>
          <a:ln/>
        </p:spPr>
        <p:txBody>
          <a:bodyPr/>
          <a:lstStyle>
            <a:lvl1pPr>
              <a:defRPr/>
            </a:lvl1pPr>
          </a:lstStyle>
          <a:p>
            <a:pPr>
              <a:defRPr/>
            </a:pPr>
            <a:r>
              <a:rPr lang="en-US" altLang="en-US"/>
              <a:t>10/29/13</a:t>
            </a:r>
          </a:p>
        </p:txBody>
      </p:sp>
      <p:sp>
        <p:nvSpPr>
          <p:cNvPr id="5" name="Rectangle 5">
            <a:extLst>
              <a:ext uri="{FF2B5EF4-FFF2-40B4-BE49-F238E27FC236}">
                <a16:creationId xmlns:a16="http://schemas.microsoft.com/office/drawing/2014/main" id="{BA33E1B6-0D49-994C-9BA9-721C5DBB305F}"/>
              </a:ext>
            </a:extLst>
          </p:cNvPr>
          <p:cNvSpPr>
            <a:spLocks noGrp="1" noChangeArrowheads="1"/>
          </p:cNvSpPr>
          <p:nvPr>
            <p:ph type="sldNum" idx="11"/>
          </p:nvPr>
        </p:nvSpPr>
        <p:spPr>
          <a:ln/>
        </p:spPr>
        <p:txBody>
          <a:bodyPr/>
          <a:lstStyle>
            <a:lvl1pPr>
              <a:defRPr/>
            </a:lvl1pPr>
          </a:lstStyle>
          <a:p>
            <a:pPr>
              <a:defRPr/>
            </a:pPr>
            <a:fld id="{7F969C6E-B819-3544-B59A-D2D4CF0CF077}" type="slidenum">
              <a:rPr lang="en-US" altLang="en-US"/>
              <a:pPr>
                <a:defRPr/>
              </a:pPr>
              <a:t>‹#›</a:t>
            </a:fld>
            <a:endParaRPr lang="en-US" altLang="en-US"/>
          </a:p>
        </p:txBody>
      </p:sp>
    </p:spTree>
    <p:extLst>
      <p:ext uri="{BB962C8B-B14F-4D97-AF65-F5344CB8AC3E}">
        <p14:creationId xmlns:p14="http://schemas.microsoft.com/office/powerpoint/2010/main" val="39111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711-12B7-1F4F-896F-66A1298F1A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BB61F3-E3B4-8B42-8811-625C117547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D26198-0CC8-7849-BBDB-179793FAE40F}"/>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5" name="Footer Placeholder 4">
            <a:extLst>
              <a:ext uri="{FF2B5EF4-FFF2-40B4-BE49-F238E27FC236}">
                <a16:creationId xmlns:a16="http://schemas.microsoft.com/office/drawing/2014/main" id="{4888F797-7924-CC4B-97C9-1715974A8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32753-E4A2-7347-963E-D4F3F837BB87}"/>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5428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19B3-6BF4-FA4D-8B05-348FB72FF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42CEBD-6599-8C4F-AF0A-2ACA79711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85D3FB-679C-5D41-91E1-057B07FE3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974056-F19E-7240-85AB-33A60A0EEF57}"/>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6" name="Footer Placeholder 5">
            <a:extLst>
              <a:ext uri="{FF2B5EF4-FFF2-40B4-BE49-F238E27FC236}">
                <a16:creationId xmlns:a16="http://schemas.microsoft.com/office/drawing/2014/main" id="{3281D103-A341-2649-8598-EED4397BF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909A45-6CE3-144E-AFA0-E3BBD38878D6}"/>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181947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411F-4FE4-0C45-A0F3-3DBDE3343C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5D7329-27D5-9A47-94E8-2D6E54CF8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8F4FD9-864D-9245-9085-6707540FDA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4562A0-259B-9541-8C01-0935C6C5D6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F9C33B-A823-D945-865B-01D0BE63CD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EEE752-CF02-8F44-93FF-6903A395AD87}"/>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8" name="Footer Placeholder 7">
            <a:extLst>
              <a:ext uri="{FF2B5EF4-FFF2-40B4-BE49-F238E27FC236}">
                <a16:creationId xmlns:a16="http://schemas.microsoft.com/office/drawing/2014/main" id="{F2E03786-19C4-FB47-B3AA-06E3F9E54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0C5D7A-01C6-9B49-8012-C222AF711F4E}"/>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310306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B12A-279B-CA4C-85EB-97AF3F8513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8769C5-9D6D-F045-8582-8F31041E8AF1}"/>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4" name="Footer Placeholder 3">
            <a:extLst>
              <a:ext uri="{FF2B5EF4-FFF2-40B4-BE49-F238E27FC236}">
                <a16:creationId xmlns:a16="http://schemas.microsoft.com/office/drawing/2014/main" id="{A00E7A65-2CDB-2844-A9D3-421F188E7A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7E1A44-BB0F-9443-B97D-720DA039E715}"/>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3638802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58D281-16B3-2B46-8C69-0E28976A509B}"/>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3" name="Footer Placeholder 2">
            <a:extLst>
              <a:ext uri="{FF2B5EF4-FFF2-40B4-BE49-F238E27FC236}">
                <a16:creationId xmlns:a16="http://schemas.microsoft.com/office/drawing/2014/main" id="{0EB56686-2408-6D47-9644-927029CD14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189E23-C1B6-A44D-A39E-8F2EF37DA151}"/>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2053288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E9FE-24AB-7448-B498-B5A212D25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C00632-3834-F24B-AF43-5E0E6D7AC1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B48E0E-D166-414C-A357-20A8117D3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BF211B-4BD4-B940-8C17-3AD8D3C52542}"/>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6" name="Footer Placeholder 5">
            <a:extLst>
              <a:ext uri="{FF2B5EF4-FFF2-40B4-BE49-F238E27FC236}">
                <a16:creationId xmlns:a16="http://schemas.microsoft.com/office/drawing/2014/main" id="{2C5CBAB0-50C0-6346-82AD-5368FA638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DDD0B-AA79-2943-841E-45842D3FF626}"/>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615970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1104-A483-AD4F-9480-D0E6B3AF0D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BE4444-56A7-3A4F-A8F0-5D00747AE6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835385-F207-FC42-926F-CF4B13C6A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7EF3F2-410F-5E44-BC09-75F981002C59}"/>
              </a:ext>
            </a:extLst>
          </p:cNvPr>
          <p:cNvSpPr>
            <a:spLocks noGrp="1"/>
          </p:cNvSpPr>
          <p:nvPr>
            <p:ph type="dt" sz="half" idx="10"/>
          </p:nvPr>
        </p:nvSpPr>
        <p:spPr/>
        <p:txBody>
          <a:bodyPr/>
          <a:lstStyle/>
          <a:p>
            <a:fld id="{BCB55C65-1399-534F-ACC6-3B543AFC721A}" type="datetimeFigureOut">
              <a:rPr lang="en-US" smtClean="0"/>
              <a:t>11/26/23</a:t>
            </a:fld>
            <a:endParaRPr lang="en-US"/>
          </a:p>
        </p:txBody>
      </p:sp>
      <p:sp>
        <p:nvSpPr>
          <p:cNvPr id="6" name="Footer Placeholder 5">
            <a:extLst>
              <a:ext uri="{FF2B5EF4-FFF2-40B4-BE49-F238E27FC236}">
                <a16:creationId xmlns:a16="http://schemas.microsoft.com/office/drawing/2014/main" id="{B6C2C348-015E-6F4F-871A-91429F413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19C7C-64BE-DB40-88CC-FA5F8C784E78}"/>
              </a:ext>
            </a:extLst>
          </p:cNvPr>
          <p:cNvSpPr>
            <a:spLocks noGrp="1"/>
          </p:cNvSpPr>
          <p:nvPr>
            <p:ph type="sldNum" sz="quarter" idx="12"/>
          </p:nvPr>
        </p:nvSpPr>
        <p:spPr/>
        <p:txBody>
          <a:bodyPr/>
          <a:lstStyle/>
          <a:p>
            <a:fld id="{AAFDAE30-DCE0-0848-AB39-5256EEB1BBF4}" type="slidenum">
              <a:rPr lang="en-US" smtClean="0"/>
              <a:t>‹#›</a:t>
            </a:fld>
            <a:endParaRPr lang="en-US"/>
          </a:p>
        </p:txBody>
      </p:sp>
    </p:spTree>
    <p:extLst>
      <p:ext uri="{BB962C8B-B14F-4D97-AF65-F5344CB8AC3E}">
        <p14:creationId xmlns:p14="http://schemas.microsoft.com/office/powerpoint/2010/main" val="382072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98B97-A0DE-8644-9074-194EFBFCF2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CF235A-808E-2448-A67E-94A12AB8C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D089B-06A4-B74D-BABC-D9C20E39C3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5C65-1399-534F-ACC6-3B543AFC721A}" type="datetimeFigureOut">
              <a:rPr lang="en-US" smtClean="0"/>
              <a:t>11/26/23</a:t>
            </a:fld>
            <a:endParaRPr lang="en-US"/>
          </a:p>
        </p:txBody>
      </p:sp>
      <p:sp>
        <p:nvSpPr>
          <p:cNvPr id="5" name="Footer Placeholder 4">
            <a:extLst>
              <a:ext uri="{FF2B5EF4-FFF2-40B4-BE49-F238E27FC236}">
                <a16:creationId xmlns:a16="http://schemas.microsoft.com/office/drawing/2014/main" id="{39B831F1-4D17-B148-9CFA-0CC988E907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37F0CD-9843-D746-A90D-EB5AA3246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DAE30-DCE0-0848-AB39-5256EEB1BBF4}" type="slidenum">
              <a:rPr lang="en-US" smtClean="0"/>
              <a:t>‹#›</a:t>
            </a:fld>
            <a:endParaRPr lang="en-US"/>
          </a:p>
        </p:txBody>
      </p:sp>
    </p:spTree>
    <p:extLst>
      <p:ext uri="{BB962C8B-B14F-4D97-AF65-F5344CB8AC3E}">
        <p14:creationId xmlns:p14="http://schemas.microsoft.com/office/powerpoint/2010/main" val="3489404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8ED13ECD-796E-3048-9F87-AF4A236BD9F2}"/>
              </a:ext>
            </a:extLst>
          </p:cNvPr>
          <p:cNvSpPr>
            <a:spLocks noGrp="1" noChangeArrowheads="1"/>
          </p:cNvSpPr>
          <p:nvPr>
            <p:ph type="title"/>
          </p:nvPr>
        </p:nvSpPr>
        <p:spPr bwMode="auto">
          <a:xfrm>
            <a:off x="609601" y="128588"/>
            <a:ext cx="10970684" cy="143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7" name="Rectangle 2">
            <a:extLst>
              <a:ext uri="{FF2B5EF4-FFF2-40B4-BE49-F238E27FC236}">
                <a16:creationId xmlns:a16="http://schemas.microsoft.com/office/drawing/2014/main" id="{A0C25BD6-9884-4342-BCC5-3F59575A71D6}"/>
              </a:ext>
            </a:extLst>
          </p:cNvPr>
          <p:cNvSpPr>
            <a:spLocks noGrp="1" noChangeArrowheads="1"/>
          </p:cNvSpPr>
          <p:nvPr>
            <p:ph type="body" idx="1"/>
          </p:nvPr>
        </p:nvSpPr>
        <p:spPr bwMode="auto">
          <a:xfrm>
            <a:off x="609601" y="1600201"/>
            <a:ext cx="10970684"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a:extLst>
              <a:ext uri="{FF2B5EF4-FFF2-40B4-BE49-F238E27FC236}">
                <a16:creationId xmlns:a16="http://schemas.microsoft.com/office/drawing/2014/main" id="{D4005A95-09C9-1243-A29A-EF33583AB274}"/>
              </a:ext>
            </a:extLst>
          </p:cNvPr>
          <p:cNvSpPr>
            <a:spLocks noGrp="1" noChangeArrowheads="1"/>
          </p:cNvSpPr>
          <p:nvPr>
            <p:ph type="dt"/>
          </p:nvPr>
        </p:nvSpPr>
        <p:spPr bwMode="auto">
          <a:xfrm>
            <a:off x="609601" y="6354763"/>
            <a:ext cx="2842684" cy="366712"/>
          </a:xfrm>
          <a:prstGeom prst="rect">
            <a:avLst/>
          </a:prstGeom>
          <a:noFill/>
          <a:ln>
            <a:noFill/>
          </a:ln>
          <a:effec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pPr>
              <a:defRPr/>
            </a:pPr>
            <a:r>
              <a:rPr lang="en-US" altLang="en-US"/>
              <a:t>10/29/13</a:t>
            </a:r>
          </a:p>
        </p:txBody>
      </p:sp>
      <p:sp>
        <p:nvSpPr>
          <p:cNvPr id="1029" name="Text Box 4">
            <a:extLst>
              <a:ext uri="{FF2B5EF4-FFF2-40B4-BE49-F238E27FC236}">
                <a16:creationId xmlns:a16="http://schemas.microsoft.com/office/drawing/2014/main" id="{B00AE080-AFAD-DF4F-98DB-560B9C75C31A}"/>
              </a:ext>
            </a:extLst>
          </p:cNvPr>
          <p:cNvSpPr txBox="1">
            <a:spLocks noChangeArrowheads="1"/>
          </p:cNvSpPr>
          <p:nvPr/>
        </p:nvSpPr>
        <p:spPr bwMode="auto">
          <a:xfrm>
            <a:off x="4165600" y="6354763"/>
            <a:ext cx="3860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sz="1800"/>
          </a:p>
        </p:txBody>
      </p:sp>
      <p:sp>
        <p:nvSpPr>
          <p:cNvPr id="3" name="Rectangle 5">
            <a:extLst>
              <a:ext uri="{FF2B5EF4-FFF2-40B4-BE49-F238E27FC236}">
                <a16:creationId xmlns:a16="http://schemas.microsoft.com/office/drawing/2014/main" id="{A2FCFE65-5421-D04F-B89A-7E4597A5DFD3}"/>
              </a:ext>
            </a:extLst>
          </p:cNvPr>
          <p:cNvSpPr>
            <a:spLocks noGrp="1" noChangeArrowheads="1"/>
          </p:cNvSpPr>
          <p:nvPr>
            <p:ph type="sldNum"/>
          </p:nvPr>
        </p:nvSpPr>
        <p:spPr bwMode="auto">
          <a:xfrm>
            <a:off x="8737601" y="6354763"/>
            <a:ext cx="2842684" cy="366712"/>
          </a:xfrm>
          <a:prstGeom prst="rect">
            <a:avLst/>
          </a:prstGeom>
          <a:noFill/>
          <a:ln>
            <a:noFill/>
          </a:ln>
          <a:effec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mtClean="0">
                <a:solidFill>
                  <a:srgbClr val="000000"/>
                </a:solidFill>
              </a:defRPr>
            </a:lvl1pPr>
          </a:lstStyle>
          <a:p>
            <a:pPr>
              <a:defRPr/>
            </a:pPr>
            <a:fld id="{10E0D8FD-68E5-8C40-BA1D-0B8886C1BC62}" type="slidenum">
              <a:rPr lang="en-US" altLang="en-US"/>
              <a:pPr>
                <a:defRPr/>
              </a:pPr>
              <a:t>‹#›</a:t>
            </a:fld>
            <a:endParaRPr lang="en-US" altLang="en-US"/>
          </a:p>
        </p:txBody>
      </p:sp>
    </p:spTree>
    <p:extLst>
      <p:ext uri="{BB962C8B-B14F-4D97-AF65-F5344CB8AC3E}">
        <p14:creationId xmlns:p14="http://schemas.microsoft.com/office/powerpoint/2010/main" val="2777609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ＭＳ Ｐゴシック" panose="020B0600070205080204" pitchFamily="34" charset="-128"/>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ＭＳ Ｐゴシック" panose="020B0600070205080204" pitchFamily="34" charset="-128"/>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ＭＳ Ｐゴシック" panose="020B0600070205080204" pitchFamily="34" charset="-128"/>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ＭＳ Ｐゴシック" panose="020B0600070205080204" pitchFamily="34" charset="-128"/>
        </a:defRPr>
      </a:lvl5pPr>
      <a:lvl6pPr marL="25146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ＭＳ Ｐゴシック" panose="020B0600070205080204" pitchFamily="34" charset="-128"/>
        </a:defRPr>
      </a:lvl6pPr>
      <a:lvl7pPr marL="29718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ＭＳ Ｐゴシック" panose="020B0600070205080204" pitchFamily="34" charset="-128"/>
        </a:defRPr>
      </a:lvl7pPr>
      <a:lvl8pPr marL="3429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ＭＳ Ｐゴシック" panose="020B0600070205080204" pitchFamily="34" charset="-128"/>
        </a:defRPr>
      </a:lvl8pPr>
      <a:lvl9pPr marL="3886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ＭＳ Ｐゴシック" panose="020B0600070205080204" pitchFamily="34" charset="-128"/>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39.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nowball.millersville.edu/~adecaria/ESCI343/esci343_lesson02_QG_tendency_eqn.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s://www.meted.ucar.edu/labs/synoptic/qgoe_sampl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AF33-3699-814E-9CB9-82A61B375362}"/>
              </a:ext>
            </a:extLst>
          </p:cNvPr>
          <p:cNvSpPr>
            <a:spLocks noGrp="1"/>
          </p:cNvSpPr>
          <p:nvPr>
            <p:ph type="ctrTitle"/>
          </p:nvPr>
        </p:nvSpPr>
        <p:spPr/>
        <p:txBody>
          <a:bodyPr/>
          <a:lstStyle/>
          <a:p>
            <a:r>
              <a:rPr lang="en-US" dirty="0"/>
              <a:t>QG omega equation</a:t>
            </a:r>
            <a:br>
              <a:rPr lang="en-US" dirty="0"/>
            </a:br>
            <a:endParaRPr lang="en-US" dirty="0"/>
          </a:p>
        </p:txBody>
      </p:sp>
      <p:sp>
        <p:nvSpPr>
          <p:cNvPr id="3" name="Subtitle 2">
            <a:extLst>
              <a:ext uri="{FF2B5EF4-FFF2-40B4-BE49-F238E27FC236}">
                <a16:creationId xmlns:a16="http://schemas.microsoft.com/office/drawing/2014/main" id="{ACBEADE8-0B04-9347-93FD-2EBD32177D75}"/>
              </a:ext>
            </a:extLst>
          </p:cNvPr>
          <p:cNvSpPr>
            <a:spLocks noGrp="1"/>
          </p:cNvSpPr>
          <p:nvPr>
            <p:ph type="subTitle" idx="1"/>
          </p:nvPr>
        </p:nvSpPr>
        <p:spPr/>
        <p:txBody>
          <a:bodyPr/>
          <a:lstStyle/>
          <a:p>
            <a:r>
              <a:rPr lang="en-US" dirty="0"/>
              <a:t>Brian Mapes</a:t>
            </a:r>
          </a:p>
          <a:p>
            <a:r>
              <a:rPr lang="en-US" dirty="0"/>
              <a:t>ATM 651</a:t>
            </a:r>
          </a:p>
          <a:p>
            <a:r>
              <a:rPr lang="en-US" dirty="0"/>
              <a:t>Fall 2023 </a:t>
            </a:r>
          </a:p>
        </p:txBody>
      </p:sp>
    </p:spTree>
    <p:extLst>
      <p:ext uri="{BB962C8B-B14F-4D97-AF65-F5344CB8AC3E}">
        <p14:creationId xmlns:p14="http://schemas.microsoft.com/office/powerpoint/2010/main" val="816425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endParaRPr lang="en-US" sz="4000" dirty="0">
              <a:solidFill>
                <a:srgbClr val="FFFFFF"/>
              </a:solidFill>
            </a:endParaRPr>
          </a:p>
        </p:txBody>
      </p:sp>
      <p:pic>
        <p:nvPicPr>
          <p:cNvPr id="4" name="Picture 3">
            <a:extLst>
              <a:ext uri="{FF2B5EF4-FFF2-40B4-BE49-F238E27FC236}">
                <a16:creationId xmlns:a16="http://schemas.microsoft.com/office/drawing/2014/main" id="{AD68571D-E53F-6A4F-A2C4-F7204C588D5B}"/>
              </a:ext>
            </a:extLst>
          </p:cNvPr>
          <p:cNvPicPr>
            <a:picLocks noChangeAspect="1"/>
          </p:cNvPicPr>
          <p:nvPr/>
        </p:nvPicPr>
        <p:blipFill rotWithShape="1">
          <a:blip r:embed="rId3"/>
          <a:srcRect t="28305"/>
          <a:stretch/>
        </p:blipFill>
        <p:spPr>
          <a:xfrm>
            <a:off x="4724400" y="0"/>
            <a:ext cx="7467600" cy="3667138"/>
          </a:xfrm>
          <a:prstGeom prst="rect">
            <a:avLst/>
          </a:prstGeom>
        </p:spPr>
      </p:pic>
      <p:pic>
        <p:nvPicPr>
          <p:cNvPr id="5" name="Picture 4">
            <a:extLst>
              <a:ext uri="{FF2B5EF4-FFF2-40B4-BE49-F238E27FC236}">
                <a16:creationId xmlns:a16="http://schemas.microsoft.com/office/drawing/2014/main" id="{D884112B-0671-E74A-B1E1-FF67C308EDA0}"/>
              </a:ext>
            </a:extLst>
          </p:cNvPr>
          <p:cNvPicPr>
            <a:picLocks noChangeAspect="1"/>
          </p:cNvPicPr>
          <p:nvPr/>
        </p:nvPicPr>
        <p:blipFill>
          <a:blip r:embed="rId4"/>
          <a:stretch>
            <a:fillRect/>
          </a:stretch>
        </p:blipFill>
        <p:spPr>
          <a:xfrm>
            <a:off x="0" y="3721100"/>
            <a:ext cx="8496300" cy="2959100"/>
          </a:xfrm>
          <a:prstGeom prst="rect">
            <a:avLst/>
          </a:prstGeom>
        </p:spPr>
      </p:pic>
      <p:sp>
        <p:nvSpPr>
          <p:cNvPr id="9" name="Content Placeholder 2">
            <a:extLst>
              <a:ext uri="{FF2B5EF4-FFF2-40B4-BE49-F238E27FC236}">
                <a16:creationId xmlns:a16="http://schemas.microsoft.com/office/drawing/2014/main" id="{4B0136DE-9085-704A-9799-B4BC391956A2}"/>
              </a:ext>
            </a:extLst>
          </p:cNvPr>
          <p:cNvSpPr>
            <a:spLocks noGrp="1"/>
          </p:cNvSpPr>
          <p:nvPr>
            <p:ph idx="1"/>
          </p:nvPr>
        </p:nvSpPr>
        <p:spPr>
          <a:xfrm>
            <a:off x="8305800" y="3600450"/>
            <a:ext cx="3695700" cy="3105150"/>
          </a:xfrm>
        </p:spPr>
        <p:txBody>
          <a:bodyPr>
            <a:normAutofit/>
          </a:bodyPr>
          <a:lstStyle/>
          <a:p>
            <a:endParaRPr lang="en-US" sz="2000" dirty="0">
              <a:solidFill>
                <a:srgbClr val="000000"/>
              </a:solidFill>
            </a:endParaRPr>
          </a:p>
        </p:txBody>
      </p:sp>
    </p:spTree>
    <p:extLst>
      <p:ext uri="{BB962C8B-B14F-4D97-AF65-F5344CB8AC3E}">
        <p14:creationId xmlns:p14="http://schemas.microsoft.com/office/powerpoint/2010/main" val="108760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Part I: COMET/</a:t>
            </a:r>
            <a:r>
              <a:rPr lang="en-US" sz="4000" dirty="0" err="1">
                <a:solidFill>
                  <a:srgbClr val="FFFFFF"/>
                </a:solidFill>
              </a:rPr>
              <a:t>MetEd</a:t>
            </a:r>
            <a:r>
              <a:rPr lang="en-US" sz="4000" dirty="0">
                <a:solidFill>
                  <a:srgbClr val="FFFFFF"/>
                </a:solidFill>
              </a:rPr>
              <a:t> </a:t>
            </a:r>
          </a:p>
        </p:txBody>
      </p:sp>
      <p:sp>
        <p:nvSpPr>
          <p:cNvPr id="3" name="Content Placeholder 2">
            <a:extLst>
              <a:ext uri="{FF2B5EF4-FFF2-40B4-BE49-F238E27FC236}">
                <a16:creationId xmlns:a16="http://schemas.microsoft.com/office/drawing/2014/main" id="{F3200D0D-5EBE-D247-A1A7-212F1512C16D}"/>
              </a:ext>
            </a:extLst>
          </p:cNvPr>
          <p:cNvSpPr>
            <a:spLocks noGrp="1"/>
          </p:cNvSpPr>
          <p:nvPr>
            <p:ph idx="1"/>
          </p:nvPr>
        </p:nvSpPr>
        <p:spPr>
          <a:xfrm>
            <a:off x="1179226" y="3092970"/>
            <a:ext cx="9833548" cy="2693976"/>
          </a:xfrm>
        </p:spPr>
        <p:txBody>
          <a:bodyPr>
            <a:normAutofit/>
          </a:bodyPr>
          <a:lstStyle/>
          <a:p>
            <a:endParaRPr lang="en-US" sz="2000" dirty="0">
              <a:solidFill>
                <a:srgbClr val="000000"/>
              </a:solidFill>
            </a:endParaRPr>
          </a:p>
        </p:txBody>
      </p:sp>
      <p:grpSp>
        <p:nvGrpSpPr>
          <p:cNvPr id="7" name="Group 6">
            <a:extLst>
              <a:ext uri="{FF2B5EF4-FFF2-40B4-BE49-F238E27FC236}">
                <a16:creationId xmlns:a16="http://schemas.microsoft.com/office/drawing/2014/main" id="{AB9CC395-4125-F647-B1E8-105E174A9EBE}"/>
              </a:ext>
            </a:extLst>
          </p:cNvPr>
          <p:cNvGrpSpPr/>
          <p:nvPr/>
        </p:nvGrpSpPr>
        <p:grpSpPr>
          <a:xfrm>
            <a:off x="2528048" y="0"/>
            <a:ext cx="7010400" cy="6624917"/>
            <a:chOff x="1" y="0"/>
            <a:chExt cx="7010400" cy="6624917"/>
          </a:xfrm>
        </p:grpSpPr>
        <p:pic>
          <p:nvPicPr>
            <p:cNvPr id="4" name="Picture 3">
              <a:extLst>
                <a:ext uri="{FF2B5EF4-FFF2-40B4-BE49-F238E27FC236}">
                  <a16:creationId xmlns:a16="http://schemas.microsoft.com/office/drawing/2014/main" id="{1D647B18-FEE0-5B4B-9BD7-4319A9C8A91E}"/>
                </a:ext>
              </a:extLst>
            </p:cNvPr>
            <p:cNvPicPr>
              <a:picLocks noChangeAspect="1"/>
            </p:cNvPicPr>
            <p:nvPr/>
          </p:nvPicPr>
          <p:blipFill>
            <a:blip r:embed="rId3"/>
            <a:stretch>
              <a:fillRect/>
            </a:stretch>
          </p:blipFill>
          <p:spPr>
            <a:xfrm>
              <a:off x="1" y="0"/>
              <a:ext cx="7010400" cy="5617990"/>
            </a:xfrm>
            <a:prstGeom prst="rect">
              <a:avLst/>
            </a:prstGeom>
          </p:spPr>
        </p:pic>
        <p:pic>
          <p:nvPicPr>
            <p:cNvPr id="6" name="Picture 5">
              <a:extLst>
                <a:ext uri="{FF2B5EF4-FFF2-40B4-BE49-F238E27FC236}">
                  <a16:creationId xmlns:a16="http://schemas.microsoft.com/office/drawing/2014/main" id="{E21D4A0C-8231-C448-A934-337057A38A4D}"/>
                </a:ext>
              </a:extLst>
            </p:cNvPr>
            <p:cNvPicPr>
              <a:picLocks noChangeAspect="1"/>
            </p:cNvPicPr>
            <p:nvPr/>
          </p:nvPicPr>
          <p:blipFill>
            <a:blip r:embed="rId4"/>
            <a:stretch>
              <a:fillRect/>
            </a:stretch>
          </p:blipFill>
          <p:spPr>
            <a:xfrm>
              <a:off x="340658" y="5437354"/>
              <a:ext cx="6418728" cy="1187563"/>
            </a:xfrm>
            <a:prstGeom prst="rect">
              <a:avLst/>
            </a:prstGeom>
          </p:spPr>
        </p:pic>
      </p:grpSp>
      <p:sp>
        <p:nvSpPr>
          <p:cNvPr id="5" name="TextBox 4">
            <a:extLst>
              <a:ext uri="{FF2B5EF4-FFF2-40B4-BE49-F238E27FC236}">
                <a16:creationId xmlns:a16="http://schemas.microsoft.com/office/drawing/2014/main" id="{0D22B14B-3299-2C71-B54A-6820BCCB9CA8}"/>
              </a:ext>
            </a:extLst>
          </p:cNvPr>
          <p:cNvSpPr txBox="1"/>
          <p:nvPr/>
        </p:nvSpPr>
        <p:spPr>
          <a:xfrm>
            <a:off x="2756647" y="4496627"/>
            <a:ext cx="734496" cy="369332"/>
          </a:xfrm>
          <a:prstGeom prst="rect">
            <a:avLst/>
          </a:prstGeom>
          <a:noFill/>
        </p:spPr>
        <p:txBody>
          <a:bodyPr wrap="none" rtlCol="0">
            <a:spAutoFit/>
          </a:bodyPr>
          <a:lstStyle/>
          <a:p>
            <a:r>
              <a:rPr lang="en-US"/>
              <a:t>North</a:t>
            </a:r>
          </a:p>
        </p:txBody>
      </p:sp>
      <p:sp>
        <p:nvSpPr>
          <p:cNvPr id="9" name="TextBox 8">
            <a:extLst>
              <a:ext uri="{FF2B5EF4-FFF2-40B4-BE49-F238E27FC236}">
                <a16:creationId xmlns:a16="http://schemas.microsoft.com/office/drawing/2014/main" id="{AF473F38-A3B6-1FEF-7653-E402D5704D9F}"/>
              </a:ext>
            </a:extLst>
          </p:cNvPr>
          <p:cNvSpPr txBox="1"/>
          <p:nvPr/>
        </p:nvSpPr>
        <p:spPr>
          <a:xfrm>
            <a:off x="8700857" y="4468569"/>
            <a:ext cx="732893" cy="369332"/>
          </a:xfrm>
          <a:prstGeom prst="rect">
            <a:avLst/>
          </a:prstGeom>
          <a:noFill/>
        </p:spPr>
        <p:txBody>
          <a:bodyPr wrap="none" rtlCol="0">
            <a:spAutoFit/>
          </a:bodyPr>
          <a:lstStyle/>
          <a:p>
            <a:r>
              <a:rPr lang="en-US"/>
              <a:t>South</a:t>
            </a:r>
          </a:p>
        </p:txBody>
      </p:sp>
    </p:spTree>
    <p:extLst>
      <p:ext uri="{BB962C8B-B14F-4D97-AF65-F5344CB8AC3E}">
        <p14:creationId xmlns:p14="http://schemas.microsoft.com/office/powerpoint/2010/main" val="2254716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Part I: COMET/</a:t>
            </a:r>
            <a:r>
              <a:rPr lang="en-US" sz="4000" dirty="0" err="1">
                <a:solidFill>
                  <a:srgbClr val="FFFFFF"/>
                </a:solidFill>
              </a:rPr>
              <a:t>MetEd</a:t>
            </a:r>
            <a:r>
              <a:rPr lang="en-US" sz="4000" dirty="0">
                <a:solidFill>
                  <a:srgbClr val="FFFFFF"/>
                </a:solidFill>
              </a:rPr>
              <a:t> </a:t>
            </a:r>
          </a:p>
        </p:txBody>
      </p:sp>
      <p:sp>
        <p:nvSpPr>
          <p:cNvPr id="3" name="Content Placeholder 2">
            <a:extLst>
              <a:ext uri="{FF2B5EF4-FFF2-40B4-BE49-F238E27FC236}">
                <a16:creationId xmlns:a16="http://schemas.microsoft.com/office/drawing/2014/main" id="{F3200D0D-5EBE-D247-A1A7-212F1512C16D}"/>
              </a:ext>
            </a:extLst>
          </p:cNvPr>
          <p:cNvSpPr>
            <a:spLocks noGrp="1"/>
          </p:cNvSpPr>
          <p:nvPr>
            <p:ph idx="1"/>
          </p:nvPr>
        </p:nvSpPr>
        <p:spPr>
          <a:xfrm>
            <a:off x="1179226" y="4164024"/>
            <a:ext cx="9833548" cy="2693976"/>
          </a:xfrm>
        </p:spPr>
        <p:txBody>
          <a:bodyPr>
            <a:normAutofit/>
          </a:bodyPr>
          <a:lstStyle/>
          <a:p>
            <a:endParaRPr lang="en-US" sz="2000" dirty="0">
              <a:solidFill>
                <a:srgbClr val="000000"/>
              </a:solidFill>
            </a:endParaRPr>
          </a:p>
        </p:txBody>
      </p:sp>
      <p:pic>
        <p:nvPicPr>
          <p:cNvPr id="4" name="Picture 3">
            <a:extLst>
              <a:ext uri="{FF2B5EF4-FFF2-40B4-BE49-F238E27FC236}">
                <a16:creationId xmlns:a16="http://schemas.microsoft.com/office/drawing/2014/main" id="{17EB2700-7523-EB4E-8A4C-015D7193B3F5}"/>
              </a:ext>
            </a:extLst>
          </p:cNvPr>
          <p:cNvPicPr>
            <a:picLocks noChangeAspect="1"/>
          </p:cNvPicPr>
          <p:nvPr/>
        </p:nvPicPr>
        <p:blipFill>
          <a:blip r:embed="rId3"/>
          <a:stretch>
            <a:fillRect/>
          </a:stretch>
        </p:blipFill>
        <p:spPr>
          <a:xfrm>
            <a:off x="1308100" y="13447"/>
            <a:ext cx="9309100" cy="4114800"/>
          </a:xfrm>
          <a:prstGeom prst="rect">
            <a:avLst/>
          </a:prstGeom>
        </p:spPr>
      </p:pic>
    </p:spTree>
    <p:extLst>
      <p:ext uri="{BB962C8B-B14F-4D97-AF65-F5344CB8AC3E}">
        <p14:creationId xmlns:p14="http://schemas.microsoft.com/office/powerpoint/2010/main" val="66121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67D2BB8-739F-634B-86F3-E94360AA82C7}"/>
              </a:ext>
            </a:extLst>
          </p:cNvPr>
          <p:cNvPicPr>
            <a:picLocks noChangeAspect="1"/>
          </p:cNvPicPr>
          <p:nvPr/>
        </p:nvPicPr>
        <p:blipFill>
          <a:blip r:embed="rId3"/>
          <a:stretch>
            <a:fillRect/>
          </a:stretch>
        </p:blipFill>
        <p:spPr>
          <a:xfrm>
            <a:off x="1377950" y="2700148"/>
            <a:ext cx="9436100" cy="41656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Sketch here with mouse</a:t>
            </a:r>
          </a:p>
        </p:txBody>
      </p:sp>
      <p:pic>
        <p:nvPicPr>
          <p:cNvPr id="5" name="Picture 4">
            <a:extLst>
              <a:ext uri="{FF2B5EF4-FFF2-40B4-BE49-F238E27FC236}">
                <a16:creationId xmlns:a16="http://schemas.microsoft.com/office/drawing/2014/main" id="{1B2BC34C-F49A-00F1-A399-81E3A2D88638}"/>
              </a:ext>
            </a:extLst>
          </p:cNvPr>
          <p:cNvPicPr>
            <a:picLocks noChangeAspect="1"/>
          </p:cNvPicPr>
          <p:nvPr/>
        </p:nvPicPr>
        <p:blipFill rotWithShape="1">
          <a:blip r:embed="rId4"/>
          <a:srcRect t="33073"/>
          <a:stretch/>
        </p:blipFill>
        <p:spPr>
          <a:xfrm>
            <a:off x="1377950" y="0"/>
            <a:ext cx="9309100" cy="2753936"/>
          </a:xfrm>
          <a:prstGeom prst="rect">
            <a:avLst/>
          </a:prstGeom>
        </p:spPr>
      </p:pic>
      <p:grpSp>
        <p:nvGrpSpPr>
          <p:cNvPr id="9" name="Group 8">
            <a:extLst>
              <a:ext uri="{FF2B5EF4-FFF2-40B4-BE49-F238E27FC236}">
                <a16:creationId xmlns:a16="http://schemas.microsoft.com/office/drawing/2014/main" id="{0231E6A1-66FE-C870-8133-74FF513F26BF}"/>
              </a:ext>
            </a:extLst>
          </p:cNvPr>
          <p:cNvGrpSpPr/>
          <p:nvPr/>
        </p:nvGrpSpPr>
        <p:grpSpPr>
          <a:xfrm>
            <a:off x="5040780" y="2287910"/>
            <a:ext cx="2683622" cy="941832"/>
            <a:chOff x="5040780" y="2287910"/>
            <a:chExt cx="2683622" cy="941832"/>
          </a:xfrm>
        </p:grpSpPr>
        <p:pic>
          <p:nvPicPr>
            <p:cNvPr id="6" name="Picture 5">
              <a:extLst>
                <a:ext uri="{FF2B5EF4-FFF2-40B4-BE49-F238E27FC236}">
                  <a16:creationId xmlns:a16="http://schemas.microsoft.com/office/drawing/2014/main" id="{888B800B-2A22-2888-F5B8-FA7C1E2F282D}"/>
                </a:ext>
              </a:extLst>
            </p:cNvPr>
            <p:cNvPicPr>
              <a:picLocks noChangeAspect="1"/>
            </p:cNvPicPr>
            <p:nvPr/>
          </p:nvPicPr>
          <p:blipFill>
            <a:blip r:embed="rId5"/>
            <a:stretch>
              <a:fillRect/>
            </a:stretch>
          </p:blipFill>
          <p:spPr>
            <a:xfrm>
              <a:off x="5040780" y="2287910"/>
              <a:ext cx="2683622" cy="941832"/>
            </a:xfrm>
            <a:prstGeom prst="rect">
              <a:avLst/>
            </a:prstGeom>
          </p:spPr>
        </p:pic>
        <p:sp>
          <p:nvSpPr>
            <p:cNvPr id="7" name="TextBox 6">
              <a:extLst>
                <a:ext uri="{FF2B5EF4-FFF2-40B4-BE49-F238E27FC236}">
                  <a16:creationId xmlns:a16="http://schemas.microsoft.com/office/drawing/2014/main" id="{3EE13669-05EE-18C2-7D8C-B2FA53AE7F08}"/>
                </a:ext>
              </a:extLst>
            </p:cNvPr>
            <p:cNvSpPr txBox="1"/>
            <p:nvPr/>
          </p:nvSpPr>
          <p:spPr>
            <a:xfrm>
              <a:off x="5687900" y="2437841"/>
              <a:ext cx="1698350" cy="369332"/>
            </a:xfrm>
            <a:prstGeom prst="rect">
              <a:avLst/>
            </a:prstGeom>
            <a:noFill/>
          </p:spPr>
          <p:txBody>
            <a:bodyPr wrap="none" rtlCol="0">
              <a:spAutoFit/>
            </a:bodyPr>
            <a:lstStyle/>
            <a:p>
              <a:r>
                <a:rPr lang="en-US"/>
                <a:t>It’s just a trough</a:t>
              </a:r>
            </a:p>
          </p:txBody>
        </p:sp>
      </p:grpSp>
    </p:spTree>
    <p:extLst>
      <p:ext uri="{BB962C8B-B14F-4D97-AF65-F5344CB8AC3E}">
        <p14:creationId xmlns:p14="http://schemas.microsoft.com/office/powerpoint/2010/main" val="34123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LMT2.2</a:t>
            </a:r>
          </a:p>
        </p:txBody>
      </p:sp>
      <p:pic>
        <p:nvPicPr>
          <p:cNvPr id="5" name="Picture 4">
            <a:extLst>
              <a:ext uri="{FF2B5EF4-FFF2-40B4-BE49-F238E27FC236}">
                <a16:creationId xmlns:a16="http://schemas.microsoft.com/office/drawing/2014/main" id="{4F6C24C6-F4CD-5F44-97D8-FACE77847BC2}"/>
              </a:ext>
            </a:extLst>
          </p:cNvPr>
          <p:cNvPicPr>
            <a:picLocks noChangeAspect="1"/>
          </p:cNvPicPr>
          <p:nvPr/>
        </p:nvPicPr>
        <p:blipFill>
          <a:blip r:embed="rId3"/>
          <a:stretch>
            <a:fillRect/>
          </a:stretch>
        </p:blipFill>
        <p:spPr>
          <a:xfrm>
            <a:off x="0" y="0"/>
            <a:ext cx="8971005" cy="6858000"/>
          </a:xfrm>
          <a:prstGeom prst="rect">
            <a:avLst/>
          </a:prstGeom>
        </p:spPr>
      </p:pic>
      <p:sp>
        <p:nvSpPr>
          <p:cNvPr id="9" name="Content Placeholder 2">
            <a:extLst>
              <a:ext uri="{FF2B5EF4-FFF2-40B4-BE49-F238E27FC236}">
                <a16:creationId xmlns:a16="http://schemas.microsoft.com/office/drawing/2014/main" id="{72D87889-5B89-3E4F-990F-316F6F8E1A22}"/>
              </a:ext>
            </a:extLst>
          </p:cNvPr>
          <p:cNvSpPr>
            <a:spLocks noGrp="1"/>
          </p:cNvSpPr>
          <p:nvPr>
            <p:ph idx="1"/>
          </p:nvPr>
        </p:nvSpPr>
        <p:spPr>
          <a:xfrm>
            <a:off x="8515350" y="3101788"/>
            <a:ext cx="3638550" cy="3603812"/>
          </a:xfrm>
        </p:spPr>
        <p:txBody>
          <a:bodyPr>
            <a:normAutofit/>
          </a:bodyPr>
          <a:lstStyle/>
          <a:p>
            <a:r>
              <a:rPr lang="en-US" sz="2000" dirty="0">
                <a:solidFill>
                  <a:srgbClr val="000000"/>
                </a:solidFill>
              </a:rPr>
              <a:t>Launch IDV </a:t>
            </a:r>
          </a:p>
          <a:p>
            <a:r>
              <a:rPr lang="en-US" sz="2000" dirty="0">
                <a:solidFill>
                  <a:srgbClr val="000000"/>
                </a:solidFill>
                <a:sym typeface="Wingdings" pitchFamily="2" charset="2"/>
              </a:rPr>
              <a:t> </a:t>
            </a:r>
            <a:r>
              <a:rPr lang="en-US" sz="2000" dirty="0">
                <a:solidFill>
                  <a:srgbClr val="000000"/>
                </a:solidFill>
              </a:rPr>
              <a:t>From toolbar folders (there is triple redundancy) find LMT_2.2</a:t>
            </a:r>
          </a:p>
          <a:p>
            <a:endParaRPr lang="en-US" sz="2000" dirty="0">
              <a:solidFill>
                <a:srgbClr val="000000"/>
              </a:solidFill>
            </a:endParaRPr>
          </a:p>
        </p:txBody>
      </p:sp>
    </p:spTree>
    <p:extLst>
      <p:ext uri="{BB962C8B-B14F-4D97-AF65-F5344CB8AC3E}">
        <p14:creationId xmlns:p14="http://schemas.microsoft.com/office/powerpoint/2010/main" val="207187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LMT 2.2</a:t>
            </a:r>
          </a:p>
        </p:txBody>
      </p:sp>
      <p:sp>
        <p:nvSpPr>
          <p:cNvPr id="13" name="Content Placeholder 2">
            <a:extLst>
              <a:ext uri="{FF2B5EF4-FFF2-40B4-BE49-F238E27FC236}">
                <a16:creationId xmlns:a16="http://schemas.microsoft.com/office/drawing/2014/main" id="{A161997B-EDE2-BE49-B918-A025C8461B82}"/>
              </a:ext>
            </a:extLst>
          </p:cNvPr>
          <p:cNvSpPr>
            <a:spLocks noGrp="1"/>
          </p:cNvSpPr>
          <p:nvPr>
            <p:ph idx="1"/>
          </p:nvPr>
        </p:nvSpPr>
        <p:spPr>
          <a:xfrm>
            <a:off x="8305800" y="3600450"/>
            <a:ext cx="3695700" cy="3105150"/>
          </a:xfrm>
        </p:spPr>
        <p:txBody>
          <a:bodyPr>
            <a:normAutofit/>
          </a:bodyPr>
          <a:lstStyle/>
          <a:p>
            <a:endParaRPr lang="en-US" sz="2000" dirty="0">
              <a:solidFill>
                <a:srgbClr val="000000"/>
              </a:solidFill>
            </a:endParaRPr>
          </a:p>
        </p:txBody>
      </p:sp>
    </p:spTree>
    <p:extLst>
      <p:ext uri="{BB962C8B-B14F-4D97-AF65-F5344CB8AC3E}">
        <p14:creationId xmlns:p14="http://schemas.microsoft.com/office/powerpoint/2010/main" val="414101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LMT 2.2</a:t>
            </a:r>
          </a:p>
        </p:txBody>
      </p:sp>
      <p:sp>
        <p:nvSpPr>
          <p:cNvPr id="3" name="Content Placeholder 2">
            <a:extLst>
              <a:ext uri="{FF2B5EF4-FFF2-40B4-BE49-F238E27FC236}">
                <a16:creationId xmlns:a16="http://schemas.microsoft.com/office/drawing/2014/main" id="{F3200D0D-5EBE-D247-A1A7-212F1512C16D}"/>
              </a:ext>
            </a:extLst>
          </p:cNvPr>
          <p:cNvSpPr>
            <a:spLocks noGrp="1"/>
          </p:cNvSpPr>
          <p:nvPr>
            <p:ph idx="1"/>
          </p:nvPr>
        </p:nvSpPr>
        <p:spPr>
          <a:xfrm>
            <a:off x="8305800" y="3600450"/>
            <a:ext cx="3695700" cy="3105150"/>
          </a:xfrm>
        </p:spPr>
        <p:txBody>
          <a:bodyPr>
            <a:normAutofit/>
          </a:bodyPr>
          <a:lstStyle/>
          <a:p>
            <a:endParaRPr lang="en-US" sz="2000" dirty="0">
              <a:solidFill>
                <a:srgbClr val="000000"/>
              </a:solidFill>
            </a:endParaRPr>
          </a:p>
        </p:txBody>
      </p:sp>
      <p:pic>
        <p:nvPicPr>
          <p:cNvPr id="6" name="Picture 5">
            <a:extLst>
              <a:ext uri="{FF2B5EF4-FFF2-40B4-BE49-F238E27FC236}">
                <a16:creationId xmlns:a16="http://schemas.microsoft.com/office/drawing/2014/main" id="{E9F681B1-FE9A-7F44-82C1-A1D8C056C390}"/>
              </a:ext>
            </a:extLst>
          </p:cNvPr>
          <p:cNvPicPr>
            <a:picLocks noChangeAspect="1"/>
          </p:cNvPicPr>
          <p:nvPr/>
        </p:nvPicPr>
        <p:blipFill>
          <a:blip r:embed="rId3"/>
          <a:stretch>
            <a:fillRect/>
          </a:stretch>
        </p:blipFill>
        <p:spPr>
          <a:xfrm>
            <a:off x="0" y="1767541"/>
            <a:ext cx="9182100" cy="1422400"/>
          </a:xfrm>
          <a:prstGeom prst="rect">
            <a:avLst/>
          </a:prstGeom>
        </p:spPr>
      </p:pic>
    </p:spTree>
    <p:extLst>
      <p:ext uri="{BB962C8B-B14F-4D97-AF65-F5344CB8AC3E}">
        <p14:creationId xmlns:p14="http://schemas.microsoft.com/office/powerpoint/2010/main" val="380381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LMT 2.2</a:t>
            </a:r>
          </a:p>
        </p:txBody>
      </p:sp>
      <p:sp>
        <p:nvSpPr>
          <p:cNvPr id="9" name="Content Placeholder 2">
            <a:extLst>
              <a:ext uri="{FF2B5EF4-FFF2-40B4-BE49-F238E27FC236}">
                <a16:creationId xmlns:a16="http://schemas.microsoft.com/office/drawing/2014/main" id="{4B0136DE-9085-704A-9799-B4BC391956A2}"/>
              </a:ext>
            </a:extLst>
          </p:cNvPr>
          <p:cNvSpPr>
            <a:spLocks noGrp="1"/>
          </p:cNvSpPr>
          <p:nvPr>
            <p:ph idx="1"/>
          </p:nvPr>
        </p:nvSpPr>
        <p:spPr>
          <a:xfrm>
            <a:off x="8305800" y="3600450"/>
            <a:ext cx="3695700" cy="3105150"/>
          </a:xfrm>
        </p:spPr>
        <p:txBody>
          <a:bodyPr>
            <a:normAutofit/>
          </a:bodyPr>
          <a:lstStyle/>
          <a:p>
            <a:endParaRPr lang="en-US" sz="2000" dirty="0">
              <a:solidFill>
                <a:srgbClr val="000000"/>
              </a:solidFill>
            </a:endParaRPr>
          </a:p>
        </p:txBody>
      </p:sp>
      <p:pic>
        <p:nvPicPr>
          <p:cNvPr id="7" name="Picture 6">
            <a:extLst>
              <a:ext uri="{FF2B5EF4-FFF2-40B4-BE49-F238E27FC236}">
                <a16:creationId xmlns:a16="http://schemas.microsoft.com/office/drawing/2014/main" id="{1C571B50-99F2-C24E-9DE9-B0F6CE26DEBF}"/>
              </a:ext>
            </a:extLst>
          </p:cNvPr>
          <p:cNvPicPr>
            <a:picLocks noChangeAspect="1"/>
          </p:cNvPicPr>
          <p:nvPr/>
        </p:nvPicPr>
        <p:blipFill>
          <a:blip r:embed="rId3"/>
          <a:stretch>
            <a:fillRect/>
          </a:stretch>
        </p:blipFill>
        <p:spPr>
          <a:xfrm>
            <a:off x="0" y="0"/>
            <a:ext cx="9067800" cy="3568700"/>
          </a:xfrm>
          <a:prstGeom prst="rect">
            <a:avLst/>
          </a:prstGeom>
        </p:spPr>
      </p:pic>
    </p:spTree>
    <p:extLst>
      <p:ext uri="{BB962C8B-B14F-4D97-AF65-F5344CB8AC3E}">
        <p14:creationId xmlns:p14="http://schemas.microsoft.com/office/powerpoint/2010/main" val="232004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LMT 2.2</a:t>
            </a:r>
          </a:p>
        </p:txBody>
      </p:sp>
      <p:sp>
        <p:nvSpPr>
          <p:cNvPr id="9" name="Content Placeholder 2">
            <a:extLst>
              <a:ext uri="{FF2B5EF4-FFF2-40B4-BE49-F238E27FC236}">
                <a16:creationId xmlns:a16="http://schemas.microsoft.com/office/drawing/2014/main" id="{4B0136DE-9085-704A-9799-B4BC391956A2}"/>
              </a:ext>
            </a:extLst>
          </p:cNvPr>
          <p:cNvSpPr>
            <a:spLocks noGrp="1"/>
          </p:cNvSpPr>
          <p:nvPr>
            <p:ph idx="1"/>
          </p:nvPr>
        </p:nvSpPr>
        <p:spPr>
          <a:xfrm>
            <a:off x="8498540" y="3600450"/>
            <a:ext cx="3502959" cy="3105150"/>
          </a:xfrm>
        </p:spPr>
        <p:txBody>
          <a:bodyPr>
            <a:normAutofit/>
          </a:bodyPr>
          <a:lstStyle/>
          <a:p>
            <a:endParaRPr lang="en-US" sz="2000" dirty="0">
              <a:solidFill>
                <a:srgbClr val="000000"/>
              </a:solidFill>
            </a:endParaRPr>
          </a:p>
        </p:txBody>
      </p:sp>
      <p:pic>
        <p:nvPicPr>
          <p:cNvPr id="3" name="Picture 2">
            <a:extLst>
              <a:ext uri="{FF2B5EF4-FFF2-40B4-BE49-F238E27FC236}">
                <a16:creationId xmlns:a16="http://schemas.microsoft.com/office/drawing/2014/main" id="{CC94CF0C-453F-4642-911C-1C44C1BF9AB9}"/>
              </a:ext>
            </a:extLst>
          </p:cNvPr>
          <p:cNvPicPr>
            <a:picLocks noChangeAspect="1"/>
          </p:cNvPicPr>
          <p:nvPr/>
        </p:nvPicPr>
        <p:blipFill rotWithShape="1">
          <a:blip r:embed="rId3"/>
          <a:srcRect b="31400"/>
          <a:stretch/>
        </p:blipFill>
        <p:spPr>
          <a:xfrm>
            <a:off x="0" y="0"/>
            <a:ext cx="8636000" cy="2962141"/>
          </a:xfrm>
          <a:prstGeom prst="rect">
            <a:avLst/>
          </a:prstGeom>
        </p:spPr>
      </p:pic>
    </p:spTree>
    <p:extLst>
      <p:ext uri="{BB962C8B-B14F-4D97-AF65-F5344CB8AC3E}">
        <p14:creationId xmlns:p14="http://schemas.microsoft.com/office/powerpoint/2010/main" val="1873660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LMT 2.2</a:t>
            </a:r>
          </a:p>
        </p:txBody>
      </p:sp>
      <p:sp>
        <p:nvSpPr>
          <p:cNvPr id="3" name="Content Placeholder 2">
            <a:extLst>
              <a:ext uri="{FF2B5EF4-FFF2-40B4-BE49-F238E27FC236}">
                <a16:creationId xmlns:a16="http://schemas.microsoft.com/office/drawing/2014/main" id="{F3200D0D-5EBE-D247-A1A7-212F1512C16D}"/>
              </a:ext>
            </a:extLst>
          </p:cNvPr>
          <p:cNvSpPr>
            <a:spLocks noGrp="1"/>
          </p:cNvSpPr>
          <p:nvPr>
            <p:ph idx="1"/>
          </p:nvPr>
        </p:nvSpPr>
        <p:spPr>
          <a:xfrm>
            <a:off x="1179226" y="3092970"/>
            <a:ext cx="9833548" cy="2693976"/>
          </a:xfrm>
        </p:spPr>
        <p:txBody>
          <a:bodyPr>
            <a:normAutofit/>
          </a:bodyPr>
          <a:lstStyle/>
          <a:p>
            <a:endParaRPr lang="en-US" sz="2000" dirty="0">
              <a:solidFill>
                <a:srgbClr val="000000"/>
              </a:solidFill>
            </a:endParaRPr>
          </a:p>
        </p:txBody>
      </p:sp>
    </p:spTree>
    <p:extLst>
      <p:ext uri="{BB962C8B-B14F-4D97-AF65-F5344CB8AC3E}">
        <p14:creationId xmlns:p14="http://schemas.microsoft.com/office/powerpoint/2010/main" val="173411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5A29-1E6B-C046-9C4B-A8BF37A87AD8}"/>
              </a:ext>
            </a:extLst>
          </p:cNvPr>
          <p:cNvSpPr>
            <a:spLocks noGrp="1"/>
          </p:cNvSpPr>
          <p:nvPr>
            <p:ph type="title"/>
          </p:nvPr>
        </p:nvSpPr>
        <p:spPr>
          <a:xfrm>
            <a:off x="443753" y="-21198"/>
            <a:ext cx="11255188" cy="1325563"/>
          </a:xfrm>
        </p:spPr>
        <p:txBody>
          <a:bodyPr>
            <a:normAutofit fontScale="90000"/>
          </a:bodyPr>
          <a:lstStyle/>
          <a:p>
            <a:pPr algn="ctr"/>
            <a:r>
              <a:rPr lang="en-US"/>
              <a:t>Principles and logical structure of idea</a:t>
            </a:r>
            <a:br>
              <a:rPr lang="en-US"/>
            </a:br>
            <a:r>
              <a:rPr lang="en-US" sz="2800"/>
              <a:t>1. Balance of nature is disturbed, then restored (constantly, but let’s make it a drama ) </a:t>
            </a:r>
            <a:r>
              <a:rPr lang="en-US"/>
              <a:t> </a:t>
            </a:r>
          </a:p>
        </p:txBody>
      </p:sp>
      <p:pic>
        <p:nvPicPr>
          <p:cNvPr id="5" name="Content Placeholder 4" descr="A white paper with writing on it&#10;&#10;Description automatically generated">
            <a:extLst>
              <a:ext uri="{FF2B5EF4-FFF2-40B4-BE49-F238E27FC236}">
                <a16:creationId xmlns:a16="http://schemas.microsoft.com/office/drawing/2014/main" id="{0F665976-30CC-227F-0370-F9246609203E}"/>
              </a:ext>
            </a:extLst>
          </p:cNvPr>
          <p:cNvPicPr>
            <a:picLocks noGrp="1" noChangeAspect="1"/>
          </p:cNvPicPr>
          <p:nvPr>
            <p:ph idx="1"/>
          </p:nvPr>
        </p:nvPicPr>
        <p:blipFill>
          <a:blip r:embed="rId2"/>
          <a:stretch>
            <a:fillRect/>
          </a:stretch>
        </p:blipFill>
        <p:spPr>
          <a:xfrm>
            <a:off x="1546412" y="1304365"/>
            <a:ext cx="8797004" cy="5585724"/>
          </a:xfrm>
        </p:spPr>
      </p:pic>
    </p:spTree>
    <p:extLst>
      <p:ext uri="{BB962C8B-B14F-4D97-AF65-F5344CB8AC3E}">
        <p14:creationId xmlns:p14="http://schemas.microsoft.com/office/powerpoint/2010/main" val="1573050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LMT 2.2</a:t>
            </a:r>
          </a:p>
        </p:txBody>
      </p:sp>
      <p:pic>
        <p:nvPicPr>
          <p:cNvPr id="3" name="Picture 2">
            <a:extLst>
              <a:ext uri="{FF2B5EF4-FFF2-40B4-BE49-F238E27FC236}">
                <a16:creationId xmlns:a16="http://schemas.microsoft.com/office/drawing/2014/main" id="{61C90187-3ECC-2A4A-92FD-9B454121ABEE}"/>
              </a:ext>
            </a:extLst>
          </p:cNvPr>
          <p:cNvPicPr>
            <a:picLocks noChangeAspect="1"/>
          </p:cNvPicPr>
          <p:nvPr/>
        </p:nvPicPr>
        <p:blipFill>
          <a:blip r:embed="rId3"/>
          <a:stretch>
            <a:fillRect/>
          </a:stretch>
        </p:blipFill>
        <p:spPr>
          <a:xfrm>
            <a:off x="0" y="0"/>
            <a:ext cx="9232900" cy="4775200"/>
          </a:xfrm>
          <a:prstGeom prst="rect">
            <a:avLst/>
          </a:prstGeom>
        </p:spPr>
      </p:pic>
      <p:sp>
        <p:nvSpPr>
          <p:cNvPr id="7" name="Content Placeholder 2">
            <a:extLst>
              <a:ext uri="{FF2B5EF4-FFF2-40B4-BE49-F238E27FC236}">
                <a16:creationId xmlns:a16="http://schemas.microsoft.com/office/drawing/2014/main" id="{FA49F7E3-1996-4846-BAEE-93BA0AD28375}"/>
              </a:ext>
            </a:extLst>
          </p:cNvPr>
          <p:cNvSpPr>
            <a:spLocks noGrp="1"/>
          </p:cNvSpPr>
          <p:nvPr>
            <p:ph idx="1"/>
          </p:nvPr>
        </p:nvSpPr>
        <p:spPr>
          <a:xfrm>
            <a:off x="8305800" y="3600450"/>
            <a:ext cx="3695700" cy="3105150"/>
          </a:xfrm>
        </p:spPr>
        <p:txBody>
          <a:bodyPr>
            <a:normAutofit/>
          </a:bodyPr>
          <a:lstStyle/>
          <a:p>
            <a:endParaRPr lang="en-US" sz="2000" dirty="0">
              <a:solidFill>
                <a:srgbClr val="000000"/>
              </a:solidFill>
            </a:endParaRPr>
          </a:p>
        </p:txBody>
      </p:sp>
    </p:spTree>
    <p:extLst>
      <p:ext uri="{BB962C8B-B14F-4D97-AF65-F5344CB8AC3E}">
        <p14:creationId xmlns:p14="http://schemas.microsoft.com/office/powerpoint/2010/main" val="2728455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288800"/>
            <a:ext cx="9833548" cy="1325563"/>
          </a:xfrm>
        </p:spPr>
        <p:txBody>
          <a:bodyPr>
            <a:normAutofit/>
          </a:bodyPr>
          <a:lstStyle/>
          <a:p>
            <a:pPr algn="ctr"/>
            <a:r>
              <a:rPr lang="en-US" sz="4000" dirty="0">
                <a:solidFill>
                  <a:srgbClr val="FFFFFF"/>
                </a:solidFill>
              </a:rPr>
              <a:t>LMT 2.4 (same IDV bundle)</a:t>
            </a:r>
          </a:p>
        </p:txBody>
      </p:sp>
      <p:sp>
        <p:nvSpPr>
          <p:cNvPr id="9" name="Content Placeholder 2">
            <a:extLst>
              <a:ext uri="{FF2B5EF4-FFF2-40B4-BE49-F238E27FC236}">
                <a16:creationId xmlns:a16="http://schemas.microsoft.com/office/drawing/2014/main" id="{4B0136DE-9085-704A-9799-B4BC391956A2}"/>
              </a:ext>
            </a:extLst>
          </p:cNvPr>
          <p:cNvSpPr>
            <a:spLocks noGrp="1"/>
          </p:cNvSpPr>
          <p:nvPr>
            <p:ph idx="1"/>
          </p:nvPr>
        </p:nvSpPr>
        <p:spPr>
          <a:xfrm>
            <a:off x="251012" y="4464424"/>
            <a:ext cx="11750488" cy="2241176"/>
          </a:xfrm>
        </p:spPr>
        <p:txBody>
          <a:bodyPr>
            <a:normAutofit/>
          </a:bodyPr>
          <a:lstStyle/>
          <a:p>
            <a:endParaRPr lang="en-US" sz="2000" dirty="0">
              <a:solidFill>
                <a:srgbClr val="000000"/>
              </a:solidFill>
            </a:endParaRPr>
          </a:p>
        </p:txBody>
      </p:sp>
      <p:pic>
        <p:nvPicPr>
          <p:cNvPr id="3" name="Picture 2">
            <a:extLst>
              <a:ext uri="{FF2B5EF4-FFF2-40B4-BE49-F238E27FC236}">
                <a16:creationId xmlns:a16="http://schemas.microsoft.com/office/drawing/2014/main" id="{034B1132-349C-3549-A6FB-194E033B0D93}"/>
              </a:ext>
            </a:extLst>
          </p:cNvPr>
          <p:cNvPicPr>
            <a:picLocks noChangeAspect="1"/>
          </p:cNvPicPr>
          <p:nvPr/>
        </p:nvPicPr>
        <p:blipFill>
          <a:blip r:embed="rId3"/>
          <a:stretch>
            <a:fillRect/>
          </a:stretch>
        </p:blipFill>
        <p:spPr>
          <a:xfrm>
            <a:off x="0" y="1280085"/>
            <a:ext cx="9118600" cy="2755900"/>
          </a:xfrm>
          <a:prstGeom prst="rect">
            <a:avLst/>
          </a:prstGeom>
        </p:spPr>
      </p:pic>
      <p:pic>
        <p:nvPicPr>
          <p:cNvPr id="7" name="Picture 6">
            <a:extLst>
              <a:ext uri="{FF2B5EF4-FFF2-40B4-BE49-F238E27FC236}">
                <a16:creationId xmlns:a16="http://schemas.microsoft.com/office/drawing/2014/main" id="{07283BF2-EE87-6641-B127-684408F4050E}"/>
              </a:ext>
            </a:extLst>
          </p:cNvPr>
          <p:cNvPicPr>
            <a:picLocks noChangeAspect="1"/>
          </p:cNvPicPr>
          <p:nvPr/>
        </p:nvPicPr>
        <p:blipFill>
          <a:blip r:embed="rId4"/>
          <a:stretch>
            <a:fillRect/>
          </a:stretch>
        </p:blipFill>
        <p:spPr>
          <a:xfrm>
            <a:off x="6490447" y="4140345"/>
            <a:ext cx="5701553" cy="1978089"/>
          </a:xfrm>
          <a:prstGeom prst="rect">
            <a:avLst/>
          </a:prstGeom>
        </p:spPr>
      </p:pic>
    </p:spTree>
    <p:extLst>
      <p:ext uri="{BB962C8B-B14F-4D97-AF65-F5344CB8AC3E}">
        <p14:creationId xmlns:p14="http://schemas.microsoft.com/office/powerpoint/2010/main" val="280159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288800"/>
            <a:ext cx="9833548" cy="1325563"/>
          </a:xfrm>
        </p:spPr>
        <p:txBody>
          <a:bodyPr>
            <a:normAutofit/>
          </a:bodyPr>
          <a:lstStyle/>
          <a:p>
            <a:pPr algn="ctr"/>
            <a:r>
              <a:rPr lang="en-US" sz="4000" dirty="0">
                <a:solidFill>
                  <a:srgbClr val="FFFFFF"/>
                </a:solidFill>
              </a:rPr>
              <a:t>LMT 2.4 (same IDV bundle)</a:t>
            </a:r>
          </a:p>
        </p:txBody>
      </p:sp>
      <p:sp>
        <p:nvSpPr>
          <p:cNvPr id="9" name="Content Placeholder 2">
            <a:extLst>
              <a:ext uri="{FF2B5EF4-FFF2-40B4-BE49-F238E27FC236}">
                <a16:creationId xmlns:a16="http://schemas.microsoft.com/office/drawing/2014/main" id="{4B0136DE-9085-704A-9799-B4BC391956A2}"/>
              </a:ext>
            </a:extLst>
          </p:cNvPr>
          <p:cNvSpPr>
            <a:spLocks noGrp="1"/>
          </p:cNvSpPr>
          <p:nvPr>
            <p:ph idx="1"/>
          </p:nvPr>
        </p:nvSpPr>
        <p:spPr>
          <a:xfrm>
            <a:off x="251012" y="4464424"/>
            <a:ext cx="11750488" cy="2241176"/>
          </a:xfrm>
        </p:spPr>
        <p:txBody>
          <a:bodyPr>
            <a:normAutofit/>
          </a:bodyPr>
          <a:lstStyle/>
          <a:p>
            <a:endParaRPr lang="en-US" sz="2000" dirty="0">
              <a:solidFill>
                <a:srgbClr val="000000"/>
              </a:solidFill>
            </a:endParaRPr>
          </a:p>
        </p:txBody>
      </p:sp>
      <p:pic>
        <p:nvPicPr>
          <p:cNvPr id="4" name="Picture 3">
            <a:extLst>
              <a:ext uri="{FF2B5EF4-FFF2-40B4-BE49-F238E27FC236}">
                <a16:creationId xmlns:a16="http://schemas.microsoft.com/office/drawing/2014/main" id="{8B930D25-61F9-4D4C-A888-00E6D500D7F7}"/>
              </a:ext>
            </a:extLst>
          </p:cNvPr>
          <p:cNvPicPr>
            <a:picLocks noChangeAspect="1"/>
          </p:cNvPicPr>
          <p:nvPr/>
        </p:nvPicPr>
        <p:blipFill rotWithShape="1">
          <a:blip r:embed="rId3"/>
          <a:srcRect t="20263" b="29038"/>
          <a:stretch/>
        </p:blipFill>
        <p:spPr>
          <a:xfrm>
            <a:off x="0" y="1183341"/>
            <a:ext cx="8991600" cy="2330824"/>
          </a:xfrm>
          <a:prstGeom prst="rect">
            <a:avLst/>
          </a:prstGeom>
        </p:spPr>
      </p:pic>
      <p:pic>
        <p:nvPicPr>
          <p:cNvPr id="7" name="Picture 6">
            <a:extLst>
              <a:ext uri="{FF2B5EF4-FFF2-40B4-BE49-F238E27FC236}">
                <a16:creationId xmlns:a16="http://schemas.microsoft.com/office/drawing/2014/main" id="{3F496B91-241E-B140-BA37-C2C6E98AA0E8}"/>
              </a:ext>
            </a:extLst>
          </p:cNvPr>
          <p:cNvPicPr>
            <a:picLocks noChangeAspect="1"/>
          </p:cNvPicPr>
          <p:nvPr/>
        </p:nvPicPr>
        <p:blipFill>
          <a:blip r:embed="rId4"/>
          <a:stretch>
            <a:fillRect/>
          </a:stretch>
        </p:blipFill>
        <p:spPr>
          <a:xfrm>
            <a:off x="6490447" y="3367613"/>
            <a:ext cx="5701553" cy="1978089"/>
          </a:xfrm>
          <a:prstGeom prst="rect">
            <a:avLst/>
          </a:prstGeom>
        </p:spPr>
      </p:pic>
    </p:spTree>
    <p:extLst>
      <p:ext uri="{BB962C8B-B14F-4D97-AF65-F5344CB8AC3E}">
        <p14:creationId xmlns:p14="http://schemas.microsoft.com/office/powerpoint/2010/main" val="301842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288800"/>
            <a:ext cx="9833548" cy="1325563"/>
          </a:xfrm>
        </p:spPr>
        <p:txBody>
          <a:bodyPr>
            <a:normAutofit/>
          </a:bodyPr>
          <a:lstStyle/>
          <a:p>
            <a:pPr algn="ctr"/>
            <a:r>
              <a:rPr lang="en-US" sz="4000" dirty="0">
                <a:solidFill>
                  <a:srgbClr val="FFFFFF"/>
                </a:solidFill>
              </a:rPr>
              <a:t>LMT 2.4 (same IDV bundle)</a:t>
            </a:r>
          </a:p>
        </p:txBody>
      </p:sp>
      <p:sp>
        <p:nvSpPr>
          <p:cNvPr id="9" name="Content Placeholder 2">
            <a:extLst>
              <a:ext uri="{FF2B5EF4-FFF2-40B4-BE49-F238E27FC236}">
                <a16:creationId xmlns:a16="http://schemas.microsoft.com/office/drawing/2014/main" id="{4B0136DE-9085-704A-9799-B4BC391956A2}"/>
              </a:ext>
            </a:extLst>
          </p:cNvPr>
          <p:cNvSpPr>
            <a:spLocks noGrp="1"/>
          </p:cNvSpPr>
          <p:nvPr>
            <p:ph idx="1"/>
          </p:nvPr>
        </p:nvSpPr>
        <p:spPr>
          <a:xfrm>
            <a:off x="251012" y="4464424"/>
            <a:ext cx="6167717" cy="2241176"/>
          </a:xfrm>
        </p:spPr>
        <p:txBody>
          <a:bodyPr>
            <a:normAutofit/>
          </a:bodyPr>
          <a:lstStyle/>
          <a:p>
            <a:endParaRPr lang="en-US" sz="2000" dirty="0">
              <a:solidFill>
                <a:srgbClr val="000000"/>
              </a:solidFill>
            </a:endParaRPr>
          </a:p>
        </p:txBody>
      </p:sp>
      <p:pic>
        <p:nvPicPr>
          <p:cNvPr id="12" name="Picture 11">
            <a:extLst>
              <a:ext uri="{FF2B5EF4-FFF2-40B4-BE49-F238E27FC236}">
                <a16:creationId xmlns:a16="http://schemas.microsoft.com/office/drawing/2014/main" id="{46CAD5CA-2DBB-8445-9E87-5D558998EAE7}"/>
              </a:ext>
            </a:extLst>
          </p:cNvPr>
          <p:cNvPicPr>
            <a:picLocks noChangeAspect="1"/>
          </p:cNvPicPr>
          <p:nvPr/>
        </p:nvPicPr>
        <p:blipFill>
          <a:blip r:embed="rId3"/>
          <a:stretch>
            <a:fillRect/>
          </a:stretch>
        </p:blipFill>
        <p:spPr>
          <a:xfrm>
            <a:off x="6490447" y="3728221"/>
            <a:ext cx="5701553" cy="1978089"/>
          </a:xfrm>
          <a:prstGeom prst="rect">
            <a:avLst/>
          </a:prstGeom>
        </p:spPr>
      </p:pic>
      <p:pic>
        <p:nvPicPr>
          <p:cNvPr id="15" name="Picture 14">
            <a:extLst>
              <a:ext uri="{FF2B5EF4-FFF2-40B4-BE49-F238E27FC236}">
                <a16:creationId xmlns:a16="http://schemas.microsoft.com/office/drawing/2014/main" id="{16967440-9545-9A46-95FB-BA091F93E573}"/>
              </a:ext>
            </a:extLst>
          </p:cNvPr>
          <p:cNvPicPr>
            <a:picLocks noChangeAspect="1"/>
          </p:cNvPicPr>
          <p:nvPr/>
        </p:nvPicPr>
        <p:blipFill rotWithShape="1">
          <a:blip r:embed="rId4"/>
          <a:srcRect t="43560"/>
          <a:stretch/>
        </p:blipFill>
        <p:spPr>
          <a:xfrm>
            <a:off x="345514" y="2599764"/>
            <a:ext cx="8166100" cy="982009"/>
          </a:xfrm>
          <a:prstGeom prst="rect">
            <a:avLst/>
          </a:prstGeom>
        </p:spPr>
      </p:pic>
    </p:spTree>
    <p:extLst>
      <p:ext uri="{BB962C8B-B14F-4D97-AF65-F5344CB8AC3E}">
        <p14:creationId xmlns:p14="http://schemas.microsoft.com/office/powerpoint/2010/main" val="2015509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LMT 2.2</a:t>
            </a:r>
          </a:p>
        </p:txBody>
      </p:sp>
      <p:sp>
        <p:nvSpPr>
          <p:cNvPr id="3" name="Content Placeholder 2">
            <a:extLst>
              <a:ext uri="{FF2B5EF4-FFF2-40B4-BE49-F238E27FC236}">
                <a16:creationId xmlns:a16="http://schemas.microsoft.com/office/drawing/2014/main" id="{F3200D0D-5EBE-D247-A1A7-212F1512C16D}"/>
              </a:ext>
            </a:extLst>
          </p:cNvPr>
          <p:cNvSpPr>
            <a:spLocks noGrp="1"/>
          </p:cNvSpPr>
          <p:nvPr>
            <p:ph idx="1"/>
          </p:nvPr>
        </p:nvSpPr>
        <p:spPr>
          <a:xfrm>
            <a:off x="1179226" y="3092970"/>
            <a:ext cx="9833548" cy="2693976"/>
          </a:xfrm>
        </p:spPr>
        <p:txBody>
          <a:bodyPr>
            <a:normAutofit/>
          </a:bodyPr>
          <a:lstStyle/>
          <a:p>
            <a:endParaRPr lang="en-US" sz="2000" dirty="0">
              <a:solidFill>
                <a:srgbClr val="000000"/>
              </a:solidFill>
            </a:endParaRPr>
          </a:p>
        </p:txBody>
      </p:sp>
      <p:pic>
        <p:nvPicPr>
          <p:cNvPr id="5" name="Picture 4">
            <a:extLst>
              <a:ext uri="{FF2B5EF4-FFF2-40B4-BE49-F238E27FC236}">
                <a16:creationId xmlns:a16="http://schemas.microsoft.com/office/drawing/2014/main" id="{A37906B7-5127-694D-B7EC-8CB20014BFC7}"/>
              </a:ext>
            </a:extLst>
          </p:cNvPr>
          <p:cNvPicPr>
            <a:picLocks noChangeAspect="1"/>
          </p:cNvPicPr>
          <p:nvPr/>
        </p:nvPicPr>
        <p:blipFill>
          <a:blip r:embed="rId3"/>
          <a:stretch>
            <a:fillRect/>
          </a:stretch>
        </p:blipFill>
        <p:spPr>
          <a:xfrm>
            <a:off x="0" y="2045447"/>
            <a:ext cx="8204200" cy="1117600"/>
          </a:xfrm>
          <a:prstGeom prst="rect">
            <a:avLst/>
          </a:prstGeom>
        </p:spPr>
      </p:pic>
    </p:spTree>
    <p:extLst>
      <p:ext uri="{BB962C8B-B14F-4D97-AF65-F5344CB8AC3E}">
        <p14:creationId xmlns:p14="http://schemas.microsoft.com/office/powerpoint/2010/main" val="1812743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F71F-A7CD-C44F-8ECC-28EED290A4AD}"/>
              </a:ext>
            </a:extLst>
          </p:cNvPr>
          <p:cNvSpPr>
            <a:spLocks noGrp="1"/>
          </p:cNvSpPr>
          <p:nvPr>
            <p:ph type="title"/>
          </p:nvPr>
        </p:nvSpPr>
        <p:spPr/>
        <p:txBody>
          <a:bodyPr/>
          <a:lstStyle/>
          <a:p>
            <a:r>
              <a:rPr lang="en-US" dirty="0"/>
              <a:t>BACKGROUND ON QE OMEGA EQUATION</a:t>
            </a:r>
          </a:p>
        </p:txBody>
      </p:sp>
      <p:sp>
        <p:nvSpPr>
          <p:cNvPr id="3" name="Content Placeholder 2">
            <a:extLst>
              <a:ext uri="{FF2B5EF4-FFF2-40B4-BE49-F238E27FC236}">
                <a16:creationId xmlns:a16="http://schemas.microsoft.com/office/drawing/2014/main" id="{FBACD58E-4309-D542-9C82-95EB447EE5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6576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
            <a:extLst>
              <a:ext uri="{FF2B5EF4-FFF2-40B4-BE49-F238E27FC236}">
                <a16:creationId xmlns:a16="http://schemas.microsoft.com/office/drawing/2014/main" id="{08325405-221A-FF4D-A037-A0D8090ECF15}"/>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27650" name="Picture 2">
            <a:extLst>
              <a:ext uri="{FF2B5EF4-FFF2-40B4-BE49-F238E27FC236}">
                <a16:creationId xmlns:a16="http://schemas.microsoft.com/office/drawing/2014/main" id="{A02E4E40-2012-D849-8857-91C3B4C91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726" y="0"/>
            <a:ext cx="7381875"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1" name="Text Box 3">
            <a:extLst>
              <a:ext uri="{FF2B5EF4-FFF2-40B4-BE49-F238E27FC236}">
                <a16:creationId xmlns:a16="http://schemas.microsoft.com/office/drawing/2014/main" id="{499A60D2-656F-0547-AB25-DAB4F2C96946}"/>
              </a:ext>
            </a:extLst>
          </p:cNvPr>
          <p:cNvSpPr txBox="1">
            <a:spLocks noChangeArrowheads="1"/>
          </p:cNvSpPr>
          <p:nvPr/>
        </p:nvSpPr>
        <p:spPr bwMode="auto">
          <a:xfrm>
            <a:off x="1524000" y="1007165"/>
            <a:ext cx="2637183" cy="5118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ts val="800"/>
              </a:spcBef>
              <a:spcAft>
                <a:spcPct val="0"/>
              </a:spcAft>
              <a:buFont typeface="Arial" panose="020B0604020202020204" pitchFamily="34" charset="0"/>
              <a:buChar char="•"/>
            </a:pPr>
            <a:r>
              <a:rPr lang="en-US" altLang="en-US" sz="3200" dirty="0">
                <a:solidFill>
                  <a:srgbClr val="000000"/>
                </a:solidFill>
                <a:latin typeface="Calibri" panose="020F0502020204030204" pitchFamily="34" charset="0"/>
              </a:rPr>
              <a:t>Wallace Hobbs ch8 case:</a:t>
            </a:r>
          </a:p>
          <a:p>
            <a:pPr defTabSz="457200" fontAlgn="base">
              <a:spcBef>
                <a:spcPts val="800"/>
              </a:spcBef>
              <a:spcAft>
                <a:spcPct val="0"/>
              </a:spcAft>
            </a:pPr>
            <a:endParaRPr lang="en-US" altLang="en-US" sz="3200" dirty="0">
              <a:solidFill>
                <a:srgbClr val="000000"/>
              </a:solidFill>
              <a:latin typeface="Calibri" panose="020F0502020204030204" pitchFamily="34" charset="0"/>
            </a:endParaRPr>
          </a:p>
          <a:p>
            <a:pPr defTabSz="457200" fontAlgn="base">
              <a:spcBef>
                <a:spcPts val="800"/>
              </a:spcBef>
              <a:spcAft>
                <a:spcPct val="0"/>
              </a:spcAft>
            </a:pPr>
            <a:endParaRPr lang="en-US" altLang="en-US" sz="3200" dirty="0">
              <a:solidFill>
                <a:srgbClr val="000000"/>
              </a:solidFill>
              <a:latin typeface="Calibri" panose="020F0502020204030204" pitchFamily="34" charset="0"/>
            </a:endParaRPr>
          </a:p>
          <a:p>
            <a:pPr defTabSz="457200" fontAlgn="base">
              <a:spcBef>
                <a:spcPts val="800"/>
              </a:spcBef>
              <a:spcAft>
                <a:spcPct val="0"/>
              </a:spcAft>
              <a:buFont typeface="Arial" panose="020B0604020202020204" pitchFamily="34" charset="0"/>
              <a:buChar char="•"/>
            </a:pPr>
            <a:r>
              <a:rPr lang="en-US" altLang="en-US" sz="3200" dirty="0">
                <a:solidFill>
                  <a:srgbClr val="000000"/>
                </a:solidFill>
                <a:latin typeface="Calibri" panose="020F0502020204030204" pitchFamily="34" charset="0"/>
              </a:rPr>
              <a:t>1969 textbook:</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a:extLst>
              <a:ext uri="{FF2B5EF4-FFF2-40B4-BE49-F238E27FC236}">
                <a16:creationId xmlns:a16="http://schemas.microsoft.com/office/drawing/2014/main" id="{07A1E47B-35E4-7F4B-82C5-D6EA275A7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8926" b="39656"/>
          <a:stretch>
            <a:fillRect/>
          </a:stretch>
        </p:blipFill>
        <p:spPr bwMode="auto">
          <a:xfrm>
            <a:off x="1524001" y="-3175"/>
            <a:ext cx="2619375" cy="3667125"/>
          </a:xfrm>
          <a:prstGeom prst="rect">
            <a:avLst/>
          </a:prstGeom>
          <a:noFill/>
          <a:ln>
            <a:noFill/>
          </a:ln>
          <a:effectLst/>
          <a:extLst>
            <a:ext uri="{909E8E84-426E-40DD-AFC4-6F175D3DCCD1}">
              <a14:hiddenFill xmlns:a14="http://schemas.microsoft.com/office/drawing/2010/main">
                <a:blipFill dpi="0" rotWithShape="0">
                  <a:blip/>
                  <a:srcRect r="48926" b="39656"/>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698" name="Picture 2">
            <a:extLst>
              <a:ext uri="{FF2B5EF4-FFF2-40B4-BE49-F238E27FC236}">
                <a16:creationId xmlns:a16="http://schemas.microsoft.com/office/drawing/2014/main" id="{E49687D8-B517-E34D-91A9-47D9EC875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709" r="35547" b="29456"/>
          <a:stretch>
            <a:fillRect/>
          </a:stretch>
        </p:blipFill>
        <p:spPr bwMode="auto">
          <a:xfrm>
            <a:off x="1524001" y="3663950"/>
            <a:ext cx="2811463" cy="3194050"/>
          </a:xfrm>
          <a:prstGeom prst="rect">
            <a:avLst/>
          </a:prstGeom>
          <a:noFill/>
          <a:ln>
            <a:noFill/>
          </a:ln>
          <a:effectLst/>
          <a:extLst>
            <a:ext uri="{909E8E84-426E-40DD-AFC4-6F175D3DCCD1}">
              <a14:hiddenFill xmlns:a14="http://schemas.microsoft.com/office/drawing/2010/main">
                <a:blipFill dpi="0" rotWithShape="0">
                  <a:blip/>
                  <a:srcRect l="34709" r="35547" b="29456"/>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699" name="Picture 3">
            <a:extLst>
              <a:ext uri="{FF2B5EF4-FFF2-40B4-BE49-F238E27FC236}">
                <a16:creationId xmlns:a16="http://schemas.microsoft.com/office/drawing/2014/main" id="{C82747E6-2929-4340-A4E7-806829FD95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464" y="0"/>
            <a:ext cx="6211887"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0" name="Line 4">
            <a:extLst>
              <a:ext uri="{FF2B5EF4-FFF2-40B4-BE49-F238E27FC236}">
                <a16:creationId xmlns:a16="http://schemas.microsoft.com/office/drawing/2014/main" id="{B23F1789-5EDA-1D4F-BDF3-CB335EBDADCE}"/>
              </a:ext>
            </a:extLst>
          </p:cNvPr>
          <p:cNvSpPr>
            <a:spLocks noChangeShapeType="1"/>
          </p:cNvSpPr>
          <p:nvPr/>
        </p:nvSpPr>
        <p:spPr bwMode="auto">
          <a:xfrm>
            <a:off x="4954588" y="3821114"/>
            <a:ext cx="5237162" cy="1587"/>
          </a:xfrm>
          <a:prstGeom prst="line">
            <a:avLst/>
          </a:prstGeom>
          <a:noFill/>
          <a:ln w="57240">
            <a:solidFill>
              <a:srgbClr val="4F81BD"/>
            </a:solidFill>
            <a:miter lim="800000"/>
            <a:headEnd/>
            <a:tailEnd/>
          </a:ln>
          <a:effectLst>
            <a:outerShdw dist="74769" dir="938535" algn="ctr" rotWithShape="0">
              <a:srgbClr val="808080">
                <a:alpha val="38033"/>
              </a:srgbClr>
            </a:outerShdw>
          </a:effectLst>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sp>
        <p:nvSpPr>
          <p:cNvPr id="29701" name="Line 5">
            <a:extLst>
              <a:ext uri="{FF2B5EF4-FFF2-40B4-BE49-F238E27FC236}">
                <a16:creationId xmlns:a16="http://schemas.microsoft.com/office/drawing/2014/main" id="{09F9CB72-4C05-8A48-AFEA-9C6DE1D3BE30}"/>
              </a:ext>
            </a:extLst>
          </p:cNvPr>
          <p:cNvSpPr>
            <a:spLocks noChangeShapeType="1"/>
          </p:cNvSpPr>
          <p:nvPr/>
        </p:nvSpPr>
        <p:spPr bwMode="auto">
          <a:xfrm>
            <a:off x="1703389" y="5159375"/>
            <a:ext cx="2619375" cy="1588"/>
          </a:xfrm>
          <a:prstGeom prst="line">
            <a:avLst/>
          </a:prstGeom>
          <a:noFill/>
          <a:ln w="57240">
            <a:solidFill>
              <a:srgbClr val="4F81BD"/>
            </a:solidFill>
            <a:miter lim="800000"/>
            <a:headEnd/>
            <a:tailEnd/>
          </a:ln>
          <a:effectLst>
            <a:outerShdw dist="74769" dir="938535" algn="ctr" rotWithShape="0">
              <a:srgbClr val="808080">
                <a:alpha val="38033"/>
              </a:srgbClr>
            </a:outerShdw>
          </a:effectLst>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sp>
        <p:nvSpPr>
          <p:cNvPr id="29702" name="Line 6">
            <a:extLst>
              <a:ext uri="{FF2B5EF4-FFF2-40B4-BE49-F238E27FC236}">
                <a16:creationId xmlns:a16="http://schemas.microsoft.com/office/drawing/2014/main" id="{E34E0A83-55AC-484A-82B5-FF908DA62B24}"/>
              </a:ext>
            </a:extLst>
          </p:cNvPr>
          <p:cNvSpPr>
            <a:spLocks noChangeShapeType="1"/>
          </p:cNvSpPr>
          <p:nvPr/>
        </p:nvSpPr>
        <p:spPr bwMode="auto">
          <a:xfrm>
            <a:off x="1716089" y="2093914"/>
            <a:ext cx="2619375" cy="1587"/>
          </a:xfrm>
          <a:prstGeom prst="line">
            <a:avLst/>
          </a:prstGeom>
          <a:noFill/>
          <a:ln w="57240">
            <a:solidFill>
              <a:srgbClr val="4F81BD"/>
            </a:solidFill>
            <a:miter lim="800000"/>
            <a:headEnd/>
            <a:tailEnd/>
          </a:ln>
          <a:effectLst>
            <a:outerShdw dist="74769" dir="938535" algn="ctr" rotWithShape="0">
              <a:srgbClr val="808080">
                <a:alpha val="38033"/>
              </a:srgbClr>
            </a:outerShdw>
          </a:effectLst>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
            <a:extLst>
              <a:ext uri="{FF2B5EF4-FFF2-40B4-BE49-F238E27FC236}">
                <a16:creationId xmlns:a16="http://schemas.microsoft.com/office/drawing/2014/main" id="{F5C8CC85-5161-6143-9BF8-2462730064D7}"/>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37890" name="Picture 2">
            <a:extLst>
              <a:ext uri="{FF2B5EF4-FFF2-40B4-BE49-F238E27FC236}">
                <a16:creationId xmlns:a16="http://schemas.microsoft.com/office/drawing/2014/main" id="{1F36BEF2-237F-B748-A611-B3A3E5DAE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574801"/>
            <a:ext cx="7526338" cy="522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1">
            <a:extLst>
              <a:ext uri="{FF2B5EF4-FFF2-40B4-BE49-F238E27FC236}">
                <a16:creationId xmlns:a16="http://schemas.microsoft.com/office/drawing/2014/main" id="{EA77B8EF-6C64-7B4D-AD82-85E694096F73}"/>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39938" name="Text Box 2">
            <a:extLst>
              <a:ext uri="{FF2B5EF4-FFF2-40B4-BE49-F238E27FC236}">
                <a16:creationId xmlns:a16="http://schemas.microsoft.com/office/drawing/2014/main" id="{FC5E2D54-5986-C14B-898D-01E38DB0F725}"/>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39939" name="Picture 3">
            <a:extLst>
              <a:ext uri="{FF2B5EF4-FFF2-40B4-BE49-F238E27FC236}">
                <a16:creationId xmlns:a16="http://schemas.microsoft.com/office/drawing/2014/main" id="{39318F88-12E8-D74C-ACAD-1EB4A3F62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1600200"/>
            <a:ext cx="7594600" cy="481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9940" name="Group 4">
            <a:extLst>
              <a:ext uri="{FF2B5EF4-FFF2-40B4-BE49-F238E27FC236}">
                <a16:creationId xmlns:a16="http://schemas.microsoft.com/office/drawing/2014/main" id="{106D47A9-ECCA-D245-8052-845D768C68C0}"/>
              </a:ext>
            </a:extLst>
          </p:cNvPr>
          <p:cNvGrpSpPr>
            <a:grpSpLocks/>
          </p:cNvGrpSpPr>
          <p:nvPr/>
        </p:nvGrpSpPr>
        <p:grpSpPr bwMode="auto">
          <a:xfrm>
            <a:off x="4635502" y="2406652"/>
            <a:ext cx="2697163" cy="1690688"/>
            <a:chOff x="1960" y="1516"/>
            <a:chExt cx="1699" cy="1065"/>
          </a:xfrm>
        </p:grpSpPr>
        <p:sp>
          <p:nvSpPr>
            <p:cNvPr id="39946" name="AutoShape 5">
              <a:extLst>
                <a:ext uri="{FF2B5EF4-FFF2-40B4-BE49-F238E27FC236}">
                  <a16:creationId xmlns:a16="http://schemas.microsoft.com/office/drawing/2014/main" id="{E91BDABD-B23F-4D4D-9678-D2CFD1C42FCF}"/>
                </a:ext>
              </a:extLst>
            </p:cNvPr>
            <p:cNvSpPr>
              <a:spLocks noChangeArrowheads="1"/>
            </p:cNvSpPr>
            <p:nvPr/>
          </p:nvSpPr>
          <p:spPr bwMode="auto">
            <a:xfrm>
              <a:off x="2085" y="1822"/>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39947" name="AutoShape 6">
              <a:extLst>
                <a:ext uri="{FF2B5EF4-FFF2-40B4-BE49-F238E27FC236}">
                  <a16:creationId xmlns:a16="http://schemas.microsoft.com/office/drawing/2014/main" id="{4F99C0CB-7CAE-7544-A3B4-5264D5CB56C0}"/>
                </a:ext>
              </a:extLst>
            </p:cNvPr>
            <p:cNvSpPr>
              <a:spLocks noChangeArrowheads="1"/>
            </p:cNvSpPr>
            <p:nvPr/>
          </p:nvSpPr>
          <p:spPr bwMode="auto">
            <a:xfrm flipH="1" flipV="1">
              <a:off x="1960" y="1516"/>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39948" name="Text Box 7">
              <a:extLst>
                <a:ext uri="{FF2B5EF4-FFF2-40B4-BE49-F238E27FC236}">
                  <a16:creationId xmlns:a16="http://schemas.microsoft.com/office/drawing/2014/main" id="{F1AC657E-D4E1-5A4B-90CE-861C083BE164}"/>
                </a:ext>
              </a:extLst>
            </p:cNvPr>
            <p:cNvSpPr txBox="1">
              <a:spLocks noChangeArrowheads="1"/>
            </p:cNvSpPr>
            <p:nvPr/>
          </p:nvSpPr>
          <p:spPr bwMode="auto">
            <a:xfrm>
              <a:off x="2043" y="1591"/>
              <a:ext cx="1501" cy="9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200">
                  <a:solidFill>
                    <a:srgbClr val="000000"/>
                  </a:solidFill>
                </a:rPr>
                <a:t>cyclonic</a:t>
              </a:r>
            </a:p>
            <a:p>
              <a:pPr algn="ctr" defTabSz="457200" fontAlgn="base">
                <a:spcBef>
                  <a:spcPct val="0"/>
                </a:spcBef>
                <a:spcAft>
                  <a:spcPct val="0"/>
                </a:spcAft>
                <a:buClrTx/>
              </a:pPr>
              <a:r>
                <a:rPr lang="en-US" altLang="en-US" sz="3200" b="1">
                  <a:solidFill>
                    <a:srgbClr val="000000"/>
                  </a:solidFill>
                </a:rPr>
                <a:t>(Trof on map)</a:t>
              </a:r>
            </a:p>
          </p:txBody>
        </p:sp>
      </p:grpSp>
      <p:grpSp>
        <p:nvGrpSpPr>
          <p:cNvPr id="39941" name="Group 8">
            <a:extLst>
              <a:ext uri="{FF2B5EF4-FFF2-40B4-BE49-F238E27FC236}">
                <a16:creationId xmlns:a16="http://schemas.microsoft.com/office/drawing/2014/main" id="{8DE16421-F5E1-184B-86F5-A0E35F4B267E}"/>
              </a:ext>
            </a:extLst>
          </p:cNvPr>
          <p:cNvGrpSpPr>
            <a:grpSpLocks/>
          </p:cNvGrpSpPr>
          <p:nvPr/>
        </p:nvGrpSpPr>
        <p:grpSpPr bwMode="auto">
          <a:xfrm>
            <a:off x="6265862" y="4768849"/>
            <a:ext cx="2122488" cy="1009649"/>
            <a:chOff x="2987" y="3004"/>
            <a:chExt cx="1337" cy="636"/>
          </a:xfrm>
        </p:grpSpPr>
        <p:sp>
          <p:nvSpPr>
            <p:cNvPr id="39943" name="AutoShape 9">
              <a:extLst>
                <a:ext uri="{FF2B5EF4-FFF2-40B4-BE49-F238E27FC236}">
                  <a16:creationId xmlns:a16="http://schemas.microsoft.com/office/drawing/2014/main" id="{3989B56C-3733-364F-8A71-B4467012B7C4}"/>
                </a:ext>
              </a:extLst>
            </p:cNvPr>
            <p:cNvSpPr>
              <a:spLocks noChangeArrowheads="1"/>
            </p:cNvSpPr>
            <p:nvPr/>
          </p:nvSpPr>
          <p:spPr bwMode="auto">
            <a:xfrm>
              <a:off x="3085" y="3311"/>
              <a:ext cx="1239" cy="329"/>
            </a:xfrm>
            <a:prstGeom prst="curvedUpArrow">
              <a:avLst>
                <a:gd name="adj1" fmla="val 19719"/>
                <a:gd name="adj2" fmla="val 39455"/>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39944" name="AutoShape 10">
              <a:extLst>
                <a:ext uri="{FF2B5EF4-FFF2-40B4-BE49-F238E27FC236}">
                  <a16:creationId xmlns:a16="http://schemas.microsoft.com/office/drawing/2014/main" id="{A545669D-5C7D-5A4E-9927-9385C2CAD189}"/>
                </a:ext>
              </a:extLst>
            </p:cNvPr>
            <p:cNvSpPr>
              <a:spLocks noChangeArrowheads="1"/>
            </p:cNvSpPr>
            <p:nvPr/>
          </p:nvSpPr>
          <p:spPr bwMode="auto">
            <a:xfrm flipH="1" flipV="1">
              <a:off x="2987" y="3004"/>
              <a:ext cx="1324" cy="293"/>
            </a:xfrm>
            <a:prstGeom prst="curvedUpArrow">
              <a:avLst>
                <a:gd name="adj1" fmla="val 19728"/>
                <a:gd name="adj2" fmla="val 39476"/>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39945" name="Text Box 11">
              <a:extLst>
                <a:ext uri="{FF2B5EF4-FFF2-40B4-BE49-F238E27FC236}">
                  <a16:creationId xmlns:a16="http://schemas.microsoft.com/office/drawing/2014/main" id="{8C7B30ED-063E-3E4A-8AA0-735D89F2EC6E}"/>
                </a:ext>
              </a:extLst>
            </p:cNvPr>
            <p:cNvSpPr txBox="1">
              <a:spLocks noChangeArrowheads="1"/>
            </p:cNvSpPr>
            <p:nvPr/>
          </p:nvSpPr>
          <p:spPr bwMode="auto">
            <a:xfrm>
              <a:off x="3052" y="3080"/>
              <a:ext cx="1182"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200">
                  <a:solidFill>
                    <a:srgbClr val="000000"/>
                  </a:solidFill>
                </a:rPr>
                <a:t>cyclonic</a:t>
              </a:r>
            </a:p>
          </p:txBody>
        </p:sp>
      </p:grpSp>
      <p:sp>
        <p:nvSpPr>
          <p:cNvPr id="39942" name="Rectangle 12">
            <a:extLst>
              <a:ext uri="{FF2B5EF4-FFF2-40B4-BE49-F238E27FC236}">
                <a16:creationId xmlns:a16="http://schemas.microsoft.com/office/drawing/2014/main" id="{427F8769-7D24-884D-BC89-870EDB79DA5D}"/>
              </a:ext>
            </a:extLst>
          </p:cNvPr>
          <p:cNvSpPr>
            <a:spLocks noChangeArrowheads="1"/>
          </p:cNvSpPr>
          <p:nvPr/>
        </p:nvSpPr>
        <p:spPr bwMode="auto">
          <a:xfrm>
            <a:off x="6612377" y="5362994"/>
            <a:ext cx="1706214"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ct val="0"/>
              </a:spcBef>
              <a:spcAft>
                <a:spcPct val="0"/>
              </a:spcAft>
              <a:buClrTx/>
            </a:pPr>
            <a:r>
              <a:rPr lang="en-US" altLang="en-US" sz="3200" b="1">
                <a:solidFill>
                  <a:srgbClr val="000000"/>
                </a:solidFill>
              </a:rPr>
              <a:t>sfc Low</a:t>
            </a:r>
          </a:p>
        </p:txBody>
      </p:sp>
      <p:sp>
        <p:nvSpPr>
          <p:cNvPr id="2" name="TextBox 1">
            <a:extLst>
              <a:ext uri="{FF2B5EF4-FFF2-40B4-BE49-F238E27FC236}">
                <a16:creationId xmlns:a16="http://schemas.microsoft.com/office/drawing/2014/main" id="{4F4B7D41-25A7-77ED-7950-DDFDD1061A71}"/>
              </a:ext>
            </a:extLst>
          </p:cNvPr>
          <p:cNvSpPr txBox="1"/>
          <p:nvPr/>
        </p:nvSpPr>
        <p:spPr>
          <a:xfrm>
            <a:off x="4520900" y="5275442"/>
            <a:ext cx="1360309" cy="523220"/>
          </a:xfrm>
          <a:prstGeom prst="rect">
            <a:avLst/>
          </a:prstGeom>
          <a:noFill/>
        </p:spPr>
        <p:txBody>
          <a:bodyPr wrap="none" rtlCol="0">
            <a:spAutoFit/>
          </a:bodyPr>
          <a:lstStyle/>
          <a:p>
            <a:r>
              <a:rPr lang="en-US" sz="2800">
                <a:solidFill>
                  <a:srgbClr val="FFFF00"/>
                </a:solidFill>
              </a:rPr>
              <a:t>Rockies </a:t>
            </a:r>
          </a:p>
        </p:txBody>
      </p:sp>
      <p:sp>
        <p:nvSpPr>
          <p:cNvPr id="4" name="Summing Junction 3">
            <a:extLst>
              <a:ext uri="{FF2B5EF4-FFF2-40B4-BE49-F238E27FC236}">
                <a16:creationId xmlns:a16="http://schemas.microsoft.com/office/drawing/2014/main" id="{C08FEB26-B851-0C46-5341-705E2097E4F1}"/>
              </a:ext>
            </a:extLst>
          </p:cNvPr>
          <p:cNvSpPr/>
          <p:nvPr/>
        </p:nvSpPr>
        <p:spPr bwMode="auto">
          <a:xfrm>
            <a:off x="6786665" y="2282828"/>
            <a:ext cx="1601685" cy="1571625"/>
          </a:xfrm>
          <a:prstGeom prst="flowChartSummingJunction">
            <a:avLst/>
          </a:prstGeom>
          <a:solidFill>
            <a:srgbClr val="FF9933"/>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pitchFamily="18" charset="0"/>
              </a:rPr>
              <a:t>wind into page </a:t>
            </a:r>
          </a:p>
        </p:txBody>
      </p:sp>
      <p:sp>
        <p:nvSpPr>
          <p:cNvPr id="5" name="Oval 4">
            <a:extLst>
              <a:ext uri="{FF2B5EF4-FFF2-40B4-BE49-F238E27FC236}">
                <a16:creationId xmlns:a16="http://schemas.microsoft.com/office/drawing/2014/main" id="{471A93C2-032F-6556-F760-1DB3D6528C9F}"/>
              </a:ext>
            </a:extLst>
          </p:cNvPr>
          <p:cNvSpPr/>
          <p:nvPr/>
        </p:nvSpPr>
        <p:spPr bwMode="auto">
          <a:xfrm>
            <a:off x="3930654" y="2203939"/>
            <a:ext cx="1422799" cy="1410376"/>
          </a:xfrm>
          <a:prstGeom prst="ellips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en-US" sz="18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rPr>
              <a:t>wind out of page </a:t>
            </a:r>
          </a:p>
        </p:txBody>
      </p:sp>
      <p:sp>
        <p:nvSpPr>
          <p:cNvPr id="6" name="Oval 5">
            <a:extLst>
              <a:ext uri="{FF2B5EF4-FFF2-40B4-BE49-F238E27FC236}">
                <a16:creationId xmlns:a16="http://schemas.microsoft.com/office/drawing/2014/main" id="{FD6C869E-361C-B6EC-A95B-866D4DFE7AE5}"/>
              </a:ext>
            </a:extLst>
          </p:cNvPr>
          <p:cNvSpPr/>
          <p:nvPr/>
        </p:nvSpPr>
        <p:spPr bwMode="auto">
          <a:xfrm>
            <a:off x="4560275" y="2922657"/>
            <a:ext cx="164123" cy="152400"/>
          </a:xfrm>
          <a:prstGeom prst="ellipse">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US" sz="18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5A29-1E6B-C046-9C4B-A8BF37A87AD8}"/>
              </a:ext>
            </a:extLst>
          </p:cNvPr>
          <p:cNvSpPr>
            <a:spLocks noGrp="1"/>
          </p:cNvSpPr>
          <p:nvPr>
            <p:ph type="title"/>
          </p:nvPr>
        </p:nvSpPr>
        <p:spPr>
          <a:xfrm>
            <a:off x="443753" y="-21198"/>
            <a:ext cx="11255188" cy="1325563"/>
          </a:xfrm>
        </p:spPr>
        <p:txBody>
          <a:bodyPr>
            <a:normAutofit fontScale="90000"/>
          </a:bodyPr>
          <a:lstStyle/>
          <a:p>
            <a:pPr algn="ctr"/>
            <a:r>
              <a:rPr lang="en-US"/>
              <a:t>Principles and logical structure of idea</a:t>
            </a:r>
            <a:br>
              <a:rPr lang="en-US"/>
            </a:br>
            <a:r>
              <a:rPr lang="en-US" sz="2800"/>
              <a:t>2. The available tools for adjustment: f</a:t>
            </a:r>
            <a:r>
              <a:rPr lang="en-US" sz="2800" b="1"/>
              <a:t>V</a:t>
            </a:r>
            <a:r>
              <a:rPr lang="en-US" sz="2800"/>
              <a:t>a, and adiabatic cooling by upward motion</a:t>
            </a:r>
            <a:endParaRPr lang="en-US"/>
          </a:p>
        </p:txBody>
      </p:sp>
      <p:pic>
        <p:nvPicPr>
          <p:cNvPr id="4" name="Picture 3" descr="A white board with writing on it&#10;&#10;Description automatically generated">
            <a:extLst>
              <a:ext uri="{FF2B5EF4-FFF2-40B4-BE49-F238E27FC236}">
                <a16:creationId xmlns:a16="http://schemas.microsoft.com/office/drawing/2014/main" id="{C876FD67-3A2B-7293-1B4C-867FA2ADF5EE}"/>
              </a:ext>
            </a:extLst>
          </p:cNvPr>
          <p:cNvPicPr>
            <a:picLocks noChangeAspect="1"/>
          </p:cNvPicPr>
          <p:nvPr/>
        </p:nvPicPr>
        <p:blipFill>
          <a:blip r:embed="rId2"/>
          <a:stretch>
            <a:fillRect/>
          </a:stretch>
        </p:blipFill>
        <p:spPr>
          <a:xfrm>
            <a:off x="848665" y="1116995"/>
            <a:ext cx="5498346" cy="5741005"/>
          </a:xfrm>
          <a:prstGeom prst="rect">
            <a:avLst/>
          </a:prstGeom>
        </p:spPr>
      </p:pic>
      <p:sp>
        <p:nvSpPr>
          <p:cNvPr id="8" name="TextBox 7">
            <a:extLst>
              <a:ext uri="{FF2B5EF4-FFF2-40B4-BE49-F238E27FC236}">
                <a16:creationId xmlns:a16="http://schemas.microsoft.com/office/drawing/2014/main" id="{EC14B84A-B0C7-3B4A-265E-C49CADABEED1}"/>
              </a:ext>
            </a:extLst>
          </p:cNvPr>
          <p:cNvSpPr txBox="1"/>
          <p:nvPr/>
        </p:nvSpPr>
        <p:spPr>
          <a:xfrm>
            <a:off x="6992470" y="1411941"/>
            <a:ext cx="4706471" cy="4524315"/>
          </a:xfrm>
          <a:prstGeom prst="rect">
            <a:avLst/>
          </a:prstGeom>
          <a:noFill/>
        </p:spPr>
        <p:txBody>
          <a:bodyPr wrap="square" rtlCol="0">
            <a:spAutoFit/>
          </a:bodyPr>
          <a:lstStyle/>
          <a:p>
            <a:pPr marL="285750" indent="-285750">
              <a:buFont typeface="Arial" panose="020B0604020202020204" pitchFamily="34" charset="0"/>
              <a:buChar char="•"/>
            </a:pPr>
            <a:r>
              <a:rPr lang="en-US"/>
              <a:t>Geostrophic wind (a “primary” circulation) contains most of the vorticity, and most of the wind motion that does the horizontal transporting (advection, or flux, your choice) of air properties (such as vorticity and heat)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But it is nondivergent and came from neglecting dV/dt, so it is a boring if adequate approximation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Va controls the acceleration of the wind, and also all the divergence (connecting to vertical motion by mass continuity). Vertical motion warms or cools air adiabatically in a stably stratified fluid (measured by positive </a:t>
            </a:r>
            <a:r>
              <a:rPr lang="en-US" i="1"/>
              <a:t>static stability</a:t>
            </a:r>
            <a:r>
              <a:rPr lang="en-US"/>
              <a:t>)</a:t>
            </a:r>
          </a:p>
        </p:txBody>
      </p:sp>
    </p:spTree>
    <p:extLst>
      <p:ext uri="{BB962C8B-B14F-4D97-AF65-F5344CB8AC3E}">
        <p14:creationId xmlns:p14="http://schemas.microsoft.com/office/powerpoint/2010/main" val="238786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1">
            <a:extLst>
              <a:ext uri="{FF2B5EF4-FFF2-40B4-BE49-F238E27FC236}">
                <a16:creationId xmlns:a16="http://schemas.microsoft.com/office/drawing/2014/main" id="{FF93A75C-9FB0-DB46-A747-1026B6DAE774}"/>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4400" dirty="0">
                <a:solidFill>
                  <a:srgbClr val="000000"/>
                </a:solidFill>
                <a:latin typeface="Calibri" panose="020F0502020204030204" pitchFamily="34" charset="0"/>
              </a:rPr>
              <a:t>Meridional T advection</a:t>
            </a:r>
          </a:p>
        </p:txBody>
      </p:sp>
      <p:sp>
        <p:nvSpPr>
          <p:cNvPr id="41986" name="Text Box 2">
            <a:extLst>
              <a:ext uri="{FF2B5EF4-FFF2-40B4-BE49-F238E27FC236}">
                <a16:creationId xmlns:a16="http://schemas.microsoft.com/office/drawing/2014/main" id="{D7F3CAE6-2D71-424F-9C3A-EFCC04E6F209}"/>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41987" name="Picture 3">
            <a:extLst>
              <a:ext uri="{FF2B5EF4-FFF2-40B4-BE49-F238E27FC236}">
                <a16:creationId xmlns:a16="http://schemas.microsoft.com/office/drawing/2014/main" id="{0C5B316B-03E5-E34A-905A-8E9BA543D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877"/>
          <a:stretch>
            <a:fillRect/>
          </a:stretch>
        </p:blipFill>
        <p:spPr bwMode="auto">
          <a:xfrm>
            <a:off x="2616200" y="1830388"/>
            <a:ext cx="7607300" cy="4578350"/>
          </a:xfrm>
          <a:prstGeom prst="rect">
            <a:avLst/>
          </a:prstGeom>
          <a:noFill/>
          <a:ln>
            <a:noFill/>
          </a:ln>
          <a:effectLst/>
          <a:extLst>
            <a:ext uri="{909E8E84-426E-40DD-AFC4-6F175D3DCCD1}">
              <a14:hiddenFill xmlns:a14="http://schemas.microsoft.com/office/drawing/2010/main">
                <a:blipFill dpi="0" rotWithShape="0">
                  <a:blip/>
                  <a:srcRect t="4877"/>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1988" name="Group 4">
            <a:extLst>
              <a:ext uri="{FF2B5EF4-FFF2-40B4-BE49-F238E27FC236}">
                <a16:creationId xmlns:a16="http://schemas.microsoft.com/office/drawing/2014/main" id="{2C065B9D-2B4F-0A49-9F25-23835E746E8B}"/>
              </a:ext>
            </a:extLst>
          </p:cNvPr>
          <p:cNvGrpSpPr>
            <a:grpSpLocks/>
          </p:cNvGrpSpPr>
          <p:nvPr/>
        </p:nvGrpSpPr>
        <p:grpSpPr bwMode="auto">
          <a:xfrm>
            <a:off x="4637089" y="2406651"/>
            <a:ext cx="2695575" cy="1008063"/>
            <a:chOff x="1961" y="1516"/>
            <a:chExt cx="1698" cy="635"/>
          </a:xfrm>
        </p:grpSpPr>
        <p:sp>
          <p:nvSpPr>
            <p:cNvPr id="41996" name="AutoShape 5">
              <a:extLst>
                <a:ext uri="{FF2B5EF4-FFF2-40B4-BE49-F238E27FC236}">
                  <a16:creationId xmlns:a16="http://schemas.microsoft.com/office/drawing/2014/main" id="{A7168AFC-8A84-584A-A5BA-B8D8DB403E72}"/>
                </a:ext>
              </a:extLst>
            </p:cNvPr>
            <p:cNvSpPr>
              <a:spLocks noChangeArrowheads="1"/>
            </p:cNvSpPr>
            <p:nvPr/>
          </p:nvSpPr>
          <p:spPr bwMode="auto">
            <a:xfrm>
              <a:off x="2085" y="1822"/>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1997" name="AutoShape 6">
              <a:extLst>
                <a:ext uri="{FF2B5EF4-FFF2-40B4-BE49-F238E27FC236}">
                  <a16:creationId xmlns:a16="http://schemas.microsoft.com/office/drawing/2014/main" id="{7E6FD59E-0BA7-8A49-A613-9800AECDFAE4}"/>
                </a:ext>
              </a:extLst>
            </p:cNvPr>
            <p:cNvSpPr>
              <a:spLocks noChangeArrowheads="1"/>
            </p:cNvSpPr>
            <p:nvPr/>
          </p:nvSpPr>
          <p:spPr bwMode="auto">
            <a:xfrm flipH="1" flipV="1">
              <a:off x="1960" y="1516"/>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1998" name="Text Box 7">
              <a:extLst>
                <a:ext uri="{FF2B5EF4-FFF2-40B4-BE49-F238E27FC236}">
                  <a16:creationId xmlns:a16="http://schemas.microsoft.com/office/drawing/2014/main" id="{CBD334CF-514E-5149-8095-32DF09619174}"/>
                </a:ext>
              </a:extLst>
            </p:cNvPr>
            <p:cNvSpPr txBox="1">
              <a:spLocks noChangeArrowheads="1"/>
            </p:cNvSpPr>
            <p:nvPr/>
          </p:nvSpPr>
          <p:spPr bwMode="auto">
            <a:xfrm>
              <a:off x="2043" y="1591"/>
              <a:ext cx="1501"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grpSp>
        <p:nvGrpSpPr>
          <p:cNvPr id="41989" name="Group 8">
            <a:extLst>
              <a:ext uri="{FF2B5EF4-FFF2-40B4-BE49-F238E27FC236}">
                <a16:creationId xmlns:a16="http://schemas.microsoft.com/office/drawing/2014/main" id="{A2A9A884-43C1-7649-8C44-92988453F1E8}"/>
              </a:ext>
            </a:extLst>
          </p:cNvPr>
          <p:cNvGrpSpPr>
            <a:grpSpLocks/>
          </p:cNvGrpSpPr>
          <p:nvPr/>
        </p:nvGrpSpPr>
        <p:grpSpPr bwMode="auto">
          <a:xfrm>
            <a:off x="6267450" y="4770438"/>
            <a:ext cx="2122488" cy="1008062"/>
            <a:chOff x="2988" y="3005"/>
            <a:chExt cx="1337" cy="635"/>
          </a:xfrm>
        </p:grpSpPr>
        <p:sp>
          <p:nvSpPr>
            <p:cNvPr id="41994" name="AutoShape 9">
              <a:extLst>
                <a:ext uri="{FF2B5EF4-FFF2-40B4-BE49-F238E27FC236}">
                  <a16:creationId xmlns:a16="http://schemas.microsoft.com/office/drawing/2014/main" id="{FAECF67E-F360-FB41-B19C-D4165B8721A1}"/>
                </a:ext>
              </a:extLst>
            </p:cNvPr>
            <p:cNvSpPr>
              <a:spLocks noChangeArrowheads="1"/>
            </p:cNvSpPr>
            <p:nvPr/>
          </p:nvSpPr>
          <p:spPr bwMode="auto">
            <a:xfrm>
              <a:off x="3085" y="3311"/>
              <a:ext cx="1239" cy="329"/>
            </a:xfrm>
            <a:prstGeom prst="curvedUpArrow">
              <a:avLst>
                <a:gd name="adj1" fmla="val 19719"/>
                <a:gd name="adj2" fmla="val 39455"/>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1995" name="AutoShape 10">
              <a:extLst>
                <a:ext uri="{FF2B5EF4-FFF2-40B4-BE49-F238E27FC236}">
                  <a16:creationId xmlns:a16="http://schemas.microsoft.com/office/drawing/2014/main" id="{365C7940-7957-6D48-9E2A-C6EAB5FB39B1}"/>
                </a:ext>
              </a:extLst>
            </p:cNvPr>
            <p:cNvSpPr>
              <a:spLocks noChangeArrowheads="1"/>
            </p:cNvSpPr>
            <p:nvPr/>
          </p:nvSpPr>
          <p:spPr bwMode="auto">
            <a:xfrm flipH="1" flipV="1">
              <a:off x="2987" y="3004"/>
              <a:ext cx="1324" cy="293"/>
            </a:xfrm>
            <a:prstGeom prst="curvedUpArrow">
              <a:avLst>
                <a:gd name="adj1" fmla="val 19728"/>
                <a:gd name="adj2" fmla="val 39476"/>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sp>
        <p:nvSpPr>
          <p:cNvPr id="41990" name="Text Box 11">
            <a:extLst>
              <a:ext uri="{FF2B5EF4-FFF2-40B4-BE49-F238E27FC236}">
                <a16:creationId xmlns:a16="http://schemas.microsoft.com/office/drawing/2014/main" id="{2FDF82AA-C4C6-1C4E-B3B9-8999B8BF7725}"/>
              </a:ext>
            </a:extLst>
          </p:cNvPr>
          <p:cNvSpPr txBox="1">
            <a:spLocks noChangeArrowheads="1"/>
          </p:cNvSpPr>
          <p:nvPr/>
        </p:nvSpPr>
        <p:spPr bwMode="auto">
          <a:xfrm>
            <a:off x="7888288" y="4578350"/>
            <a:ext cx="1676400" cy="15718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dirty="0">
                <a:solidFill>
                  <a:srgbClr val="000000"/>
                </a:solidFill>
              </a:rPr>
              <a:t>warmer air flowing north</a:t>
            </a:r>
          </a:p>
        </p:txBody>
      </p:sp>
      <p:sp>
        <p:nvSpPr>
          <p:cNvPr id="41991" name="Text Box 12">
            <a:extLst>
              <a:ext uri="{FF2B5EF4-FFF2-40B4-BE49-F238E27FC236}">
                <a16:creationId xmlns:a16="http://schemas.microsoft.com/office/drawing/2014/main" id="{A4CCD3CA-BE89-1448-9A01-3F6203654153}"/>
              </a:ext>
            </a:extLst>
          </p:cNvPr>
          <p:cNvSpPr txBox="1">
            <a:spLocks noChangeArrowheads="1"/>
          </p:cNvSpPr>
          <p:nvPr/>
        </p:nvSpPr>
        <p:spPr bwMode="auto">
          <a:xfrm>
            <a:off x="5788025" y="4405313"/>
            <a:ext cx="1676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dirty="0">
                <a:solidFill>
                  <a:srgbClr val="0000FF"/>
                </a:solidFill>
              </a:rPr>
              <a:t>cooler air flowing south</a:t>
            </a:r>
          </a:p>
        </p:txBody>
      </p:sp>
      <p:sp>
        <p:nvSpPr>
          <p:cNvPr id="41992" name="Rectangle 13">
            <a:extLst>
              <a:ext uri="{FF2B5EF4-FFF2-40B4-BE49-F238E27FC236}">
                <a16:creationId xmlns:a16="http://schemas.microsoft.com/office/drawing/2014/main" id="{50341F11-E663-E64D-A8B3-90F17FADF173}"/>
              </a:ext>
            </a:extLst>
          </p:cNvPr>
          <p:cNvSpPr>
            <a:spLocks noChangeArrowheads="1"/>
          </p:cNvSpPr>
          <p:nvPr/>
        </p:nvSpPr>
        <p:spPr bwMode="auto">
          <a:xfrm>
            <a:off x="7054851" y="5324476"/>
            <a:ext cx="1206077"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ct val="0"/>
              </a:spcBef>
              <a:spcAft>
                <a:spcPct val="0"/>
              </a:spcAft>
              <a:buClrTx/>
            </a:pPr>
            <a:r>
              <a:rPr lang="en-US" altLang="en-US" sz="4000" b="1">
                <a:solidFill>
                  <a:srgbClr val="000000"/>
                </a:solidFill>
              </a:rPr>
              <a:t>Low</a:t>
            </a:r>
          </a:p>
        </p:txBody>
      </p:sp>
      <p:pic>
        <p:nvPicPr>
          <p:cNvPr id="41993" name="Picture 14">
            <a:extLst>
              <a:ext uri="{FF2B5EF4-FFF2-40B4-BE49-F238E27FC236}">
                <a16:creationId xmlns:a16="http://schemas.microsoft.com/office/drawing/2014/main" id="{BF87571C-4A77-4747-86AA-9C721C45F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988" y="6350000"/>
            <a:ext cx="6362700" cy="50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id="{2AFE0C77-1CE0-8B42-B0F8-FDA6FAC9E643}"/>
              </a:ext>
            </a:extLst>
          </p:cNvPr>
          <p:cNvSpPr txBox="1">
            <a:spLocks noChangeArrowheads="1"/>
          </p:cNvSpPr>
          <p:nvPr/>
        </p:nvSpPr>
        <p:spPr bwMode="auto">
          <a:xfrm>
            <a:off x="1981200" y="130176"/>
            <a:ext cx="8229600"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4400">
                <a:solidFill>
                  <a:srgbClr val="000000"/>
                </a:solidFill>
                <a:latin typeface="Calibri" panose="020F0502020204030204" pitchFamily="34" charset="0"/>
              </a:rPr>
              <a:t>Veering/backing and T advection</a:t>
            </a:r>
          </a:p>
        </p:txBody>
      </p:sp>
      <p:sp>
        <p:nvSpPr>
          <p:cNvPr id="44034" name="Text Box 2">
            <a:extLst>
              <a:ext uri="{FF2B5EF4-FFF2-40B4-BE49-F238E27FC236}">
                <a16:creationId xmlns:a16="http://schemas.microsoft.com/office/drawing/2014/main" id="{C5DE8CBA-115C-B841-A876-8058B89C17C7}"/>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nvGrpSpPr>
          <p:cNvPr id="44035" name="Group 3">
            <a:extLst>
              <a:ext uri="{FF2B5EF4-FFF2-40B4-BE49-F238E27FC236}">
                <a16:creationId xmlns:a16="http://schemas.microsoft.com/office/drawing/2014/main" id="{24686E9B-2543-EC46-A505-8C43B3299922}"/>
              </a:ext>
            </a:extLst>
          </p:cNvPr>
          <p:cNvGrpSpPr>
            <a:grpSpLocks/>
          </p:cNvGrpSpPr>
          <p:nvPr/>
        </p:nvGrpSpPr>
        <p:grpSpPr bwMode="auto">
          <a:xfrm>
            <a:off x="4637089" y="2406651"/>
            <a:ext cx="2695575" cy="1008063"/>
            <a:chOff x="1961" y="1516"/>
            <a:chExt cx="1698" cy="635"/>
          </a:xfrm>
        </p:grpSpPr>
        <p:sp>
          <p:nvSpPr>
            <p:cNvPr id="44052" name="AutoShape 4">
              <a:extLst>
                <a:ext uri="{FF2B5EF4-FFF2-40B4-BE49-F238E27FC236}">
                  <a16:creationId xmlns:a16="http://schemas.microsoft.com/office/drawing/2014/main" id="{B7070645-9EA6-CB42-BA28-B81DBBE609EC}"/>
                </a:ext>
              </a:extLst>
            </p:cNvPr>
            <p:cNvSpPr>
              <a:spLocks noChangeArrowheads="1"/>
            </p:cNvSpPr>
            <p:nvPr/>
          </p:nvSpPr>
          <p:spPr bwMode="auto">
            <a:xfrm>
              <a:off x="2085" y="1822"/>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4053" name="AutoShape 5">
              <a:extLst>
                <a:ext uri="{FF2B5EF4-FFF2-40B4-BE49-F238E27FC236}">
                  <a16:creationId xmlns:a16="http://schemas.microsoft.com/office/drawing/2014/main" id="{7E11681D-BF60-B941-80A6-59E7B86C283C}"/>
                </a:ext>
              </a:extLst>
            </p:cNvPr>
            <p:cNvSpPr>
              <a:spLocks noChangeArrowheads="1"/>
            </p:cNvSpPr>
            <p:nvPr/>
          </p:nvSpPr>
          <p:spPr bwMode="auto">
            <a:xfrm flipH="1" flipV="1">
              <a:off x="1960" y="1516"/>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4054" name="Text Box 6">
              <a:extLst>
                <a:ext uri="{FF2B5EF4-FFF2-40B4-BE49-F238E27FC236}">
                  <a16:creationId xmlns:a16="http://schemas.microsoft.com/office/drawing/2014/main" id="{5C0D0379-8522-C74F-8677-1556BB08D235}"/>
                </a:ext>
              </a:extLst>
            </p:cNvPr>
            <p:cNvSpPr txBox="1">
              <a:spLocks noChangeArrowheads="1"/>
            </p:cNvSpPr>
            <p:nvPr/>
          </p:nvSpPr>
          <p:spPr bwMode="auto">
            <a:xfrm>
              <a:off x="2043" y="1591"/>
              <a:ext cx="1501"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grpSp>
        <p:nvGrpSpPr>
          <p:cNvPr id="44036" name="Group 7">
            <a:extLst>
              <a:ext uri="{FF2B5EF4-FFF2-40B4-BE49-F238E27FC236}">
                <a16:creationId xmlns:a16="http://schemas.microsoft.com/office/drawing/2014/main" id="{BA59EF0B-7530-754B-AF77-14771B7DF766}"/>
              </a:ext>
            </a:extLst>
          </p:cNvPr>
          <p:cNvGrpSpPr>
            <a:grpSpLocks/>
          </p:cNvGrpSpPr>
          <p:nvPr/>
        </p:nvGrpSpPr>
        <p:grpSpPr bwMode="auto">
          <a:xfrm>
            <a:off x="6267450" y="4770438"/>
            <a:ext cx="2122488" cy="1008062"/>
            <a:chOff x="2988" y="3005"/>
            <a:chExt cx="1337" cy="635"/>
          </a:xfrm>
        </p:grpSpPr>
        <p:sp>
          <p:nvSpPr>
            <p:cNvPr id="44050" name="AutoShape 8">
              <a:extLst>
                <a:ext uri="{FF2B5EF4-FFF2-40B4-BE49-F238E27FC236}">
                  <a16:creationId xmlns:a16="http://schemas.microsoft.com/office/drawing/2014/main" id="{79E25ED3-0EFE-CD4B-B836-0A17155DBEFC}"/>
                </a:ext>
              </a:extLst>
            </p:cNvPr>
            <p:cNvSpPr>
              <a:spLocks noChangeArrowheads="1"/>
            </p:cNvSpPr>
            <p:nvPr/>
          </p:nvSpPr>
          <p:spPr bwMode="auto">
            <a:xfrm>
              <a:off x="3085" y="3311"/>
              <a:ext cx="1239" cy="329"/>
            </a:xfrm>
            <a:prstGeom prst="curvedUpArrow">
              <a:avLst>
                <a:gd name="adj1" fmla="val 19719"/>
                <a:gd name="adj2" fmla="val 39455"/>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4051" name="AutoShape 9">
              <a:extLst>
                <a:ext uri="{FF2B5EF4-FFF2-40B4-BE49-F238E27FC236}">
                  <a16:creationId xmlns:a16="http://schemas.microsoft.com/office/drawing/2014/main" id="{3C8F4C4B-D8D9-2C4F-94FA-7B282949AA4D}"/>
                </a:ext>
              </a:extLst>
            </p:cNvPr>
            <p:cNvSpPr>
              <a:spLocks noChangeArrowheads="1"/>
            </p:cNvSpPr>
            <p:nvPr/>
          </p:nvSpPr>
          <p:spPr bwMode="auto">
            <a:xfrm flipH="1" flipV="1">
              <a:off x="2987" y="3004"/>
              <a:ext cx="1324" cy="293"/>
            </a:xfrm>
            <a:prstGeom prst="curvedUpArrow">
              <a:avLst>
                <a:gd name="adj1" fmla="val 19728"/>
                <a:gd name="adj2" fmla="val 39476"/>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sp>
        <p:nvSpPr>
          <p:cNvPr id="44037" name="Text Box 10">
            <a:extLst>
              <a:ext uri="{FF2B5EF4-FFF2-40B4-BE49-F238E27FC236}">
                <a16:creationId xmlns:a16="http://schemas.microsoft.com/office/drawing/2014/main" id="{E92B6ECB-FD89-3349-8C7A-C934A7A13E4A}"/>
              </a:ext>
            </a:extLst>
          </p:cNvPr>
          <p:cNvSpPr txBox="1">
            <a:spLocks noChangeArrowheads="1"/>
          </p:cNvSpPr>
          <p:nvPr/>
        </p:nvSpPr>
        <p:spPr bwMode="auto">
          <a:xfrm>
            <a:off x="7888288" y="4578350"/>
            <a:ext cx="1676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a:solidFill>
                  <a:srgbClr val="000000"/>
                </a:solidFill>
              </a:rPr>
              <a:t>warm air flowing north</a:t>
            </a:r>
          </a:p>
        </p:txBody>
      </p:sp>
      <p:sp>
        <p:nvSpPr>
          <p:cNvPr id="44038" name="Text Box 11">
            <a:extLst>
              <a:ext uri="{FF2B5EF4-FFF2-40B4-BE49-F238E27FC236}">
                <a16:creationId xmlns:a16="http://schemas.microsoft.com/office/drawing/2014/main" id="{2C984C0D-FDFE-8346-8CB6-F6C5BDCCB01C}"/>
              </a:ext>
            </a:extLst>
          </p:cNvPr>
          <p:cNvSpPr txBox="1">
            <a:spLocks noChangeArrowheads="1"/>
          </p:cNvSpPr>
          <p:nvPr/>
        </p:nvSpPr>
        <p:spPr bwMode="auto">
          <a:xfrm>
            <a:off x="5788025" y="4405313"/>
            <a:ext cx="1676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a:solidFill>
                  <a:srgbClr val="0000FF"/>
                </a:solidFill>
              </a:rPr>
              <a:t>cool air flowing south</a:t>
            </a:r>
          </a:p>
        </p:txBody>
      </p:sp>
      <p:pic>
        <p:nvPicPr>
          <p:cNvPr id="44039" name="Picture 12">
            <a:extLst>
              <a:ext uri="{FF2B5EF4-FFF2-40B4-BE49-F238E27FC236}">
                <a16:creationId xmlns:a16="http://schemas.microsoft.com/office/drawing/2014/main" id="{DA4F347A-7F17-BD42-9691-6BBE6A2BD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0" y="1470025"/>
            <a:ext cx="7766050" cy="5202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40" name="Text Box 13">
            <a:extLst>
              <a:ext uri="{FF2B5EF4-FFF2-40B4-BE49-F238E27FC236}">
                <a16:creationId xmlns:a16="http://schemas.microsoft.com/office/drawing/2014/main" id="{9E918084-D70B-E24A-AD79-19E040B205A3}"/>
              </a:ext>
            </a:extLst>
          </p:cNvPr>
          <p:cNvSpPr txBox="1">
            <a:spLocks noChangeArrowheads="1"/>
          </p:cNvSpPr>
          <p:nvPr/>
        </p:nvSpPr>
        <p:spPr bwMode="auto">
          <a:xfrm>
            <a:off x="8040688" y="4730750"/>
            <a:ext cx="1676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a:solidFill>
                  <a:srgbClr val="000000"/>
                </a:solidFill>
              </a:rPr>
              <a:t>warm air flowing north</a:t>
            </a:r>
          </a:p>
        </p:txBody>
      </p:sp>
      <p:sp>
        <p:nvSpPr>
          <p:cNvPr id="44041" name="Text Box 14">
            <a:extLst>
              <a:ext uri="{FF2B5EF4-FFF2-40B4-BE49-F238E27FC236}">
                <a16:creationId xmlns:a16="http://schemas.microsoft.com/office/drawing/2014/main" id="{414FBB46-9E0A-514C-8F98-661220A5E2C3}"/>
              </a:ext>
            </a:extLst>
          </p:cNvPr>
          <p:cNvSpPr txBox="1">
            <a:spLocks noChangeArrowheads="1"/>
          </p:cNvSpPr>
          <p:nvPr/>
        </p:nvSpPr>
        <p:spPr bwMode="auto">
          <a:xfrm>
            <a:off x="5940425" y="4557713"/>
            <a:ext cx="1676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a:solidFill>
                  <a:srgbClr val="0000FF"/>
                </a:solidFill>
              </a:rPr>
              <a:t>cool air flowing south</a:t>
            </a:r>
          </a:p>
        </p:txBody>
      </p:sp>
      <p:sp>
        <p:nvSpPr>
          <p:cNvPr id="44042" name="Line 15">
            <a:extLst>
              <a:ext uri="{FF2B5EF4-FFF2-40B4-BE49-F238E27FC236}">
                <a16:creationId xmlns:a16="http://schemas.microsoft.com/office/drawing/2014/main" id="{80824C6F-3E2D-AA4B-B655-08E783E08FA5}"/>
              </a:ext>
            </a:extLst>
          </p:cNvPr>
          <p:cNvSpPr>
            <a:spLocks noChangeShapeType="1"/>
          </p:cNvSpPr>
          <p:nvPr/>
        </p:nvSpPr>
        <p:spPr bwMode="auto">
          <a:xfrm flipH="1" flipV="1">
            <a:off x="6654801" y="2239963"/>
            <a:ext cx="144463" cy="3694112"/>
          </a:xfrm>
          <a:prstGeom prst="line">
            <a:avLst/>
          </a:prstGeom>
          <a:noFill/>
          <a:ln w="25560">
            <a:solidFill>
              <a:srgbClr val="000000"/>
            </a:solidFill>
            <a:miter lim="800000"/>
            <a:headEnd/>
            <a:tailEnd/>
          </a:ln>
          <a:effectLst>
            <a:outerShdw dist="74769" dir="938535" algn="ctr" rotWithShape="0">
              <a:srgbClr val="808080">
                <a:alpha val="38033"/>
              </a:srgbClr>
            </a:outerShdw>
          </a:effectLst>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sp>
        <p:nvSpPr>
          <p:cNvPr id="44043" name="Line 16">
            <a:extLst>
              <a:ext uri="{FF2B5EF4-FFF2-40B4-BE49-F238E27FC236}">
                <a16:creationId xmlns:a16="http://schemas.microsoft.com/office/drawing/2014/main" id="{5CE29907-129B-0444-80C9-E738658F856C}"/>
              </a:ext>
            </a:extLst>
          </p:cNvPr>
          <p:cNvSpPr>
            <a:spLocks noChangeShapeType="1"/>
          </p:cNvSpPr>
          <p:nvPr/>
        </p:nvSpPr>
        <p:spPr bwMode="auto">
          <a:xfrm flipH="1" flipV="1">
            <a:off x="8572501" y="2239964"/>
            <a:ext cx="144463" cy="3754437"/>
          </a:xfrm>
          <a:prstGeom prst="line">
            <a:avLst/>
          </a:prstGeom>
          <a:noFill/>
          <a:ln w="25560">
            <a:solidFill>
              <a:srgbClr val="000000"/>
            </a:solidFill>
            <a:miter lim="800000"/>
            <a:headEnd/>
            <a:tailEnd/>
          </a:ln>
          <a:effectLst>
            <a:outerShdw dist="74769" dir="938535" algn="ctr" rotWithShape="0">
              <a:srgbClr val="808080">
                <a:alpha val="38033"/>
              </a:srgbClr>
            </a:outerShdw>
          </a:effectLst>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sp>
        <p:nvSpPr>
          <p:cNvPr id="44044" name="Text Box 17">
            <a:extLst>
              <a:ext uri="{FF2B5EF4-FFF2-40B4-BE49-F238E27FC236}">
                <a16:creationId xmlns:a16="http://schemas.microsoft.com/office/drawing/2014/main" id="{A0DD173F-748B-A94D-93B0-6A59CB277CAF}"/>
              </a:ext>
            </a:extLst>
          </p:cNvPr>
          <p:cNvSpPr txBox="1">
            <a:spLocks noChangeArrowheads="1"/>
          </p:cNvSpPr>
          <p:nvPr/>
        </p:nvSpPr>
        <p:spPr bwMode="auto">
          <a:xfrm>
            <a:off x="6396039" y="2892425"/>
            <a:ext cx="1220787"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ct val="0"/>
              </a:spcBef>
              <a:spcAft>
                <a:spcPct val="0"/>
              </a:spcAft>
              <a:buClrTx/>
            </a:pPr>
            <a:r>
              <a:rPr lang="en-US" altLang="en-US" b="1">
                <a:solidFill>
                  <a:srgbClr val="000000"/>
                </a:solidFill>
              </a:rPr>
              <a:t>winds backing with height</a:t>
            </a:r>
          </a:p>
        </p:txBody>
      </p:sp>
      <p:sp>
        <p:nvSpPr>
          <p:cNvPr id="44045" name="Text Box 18">
            <a:extLst>
              <a:ext uri="{FF2B5EF4-FFF2-40B4-BE49-F238E27FC236}">
                <a16:creationId xmlns:a16="http://schemas.microsoft.com/office/drawing/2014/main" id="{DECB04CA-DF3A-B44B-A4F3-7AE6200FE0F9}"/>
              </a:ext>
            </a:extLst>
          </p:cNvPr>
          <p:cNvSpPr txBox="1">
            <a:spLocks noChangeArrowheads="1"/>
          </p:cNvSpPr>
          <p:nvPr/>
        </p:nvSpPr>
        <p:spPr bwMode="auto">
          <a:xfrm>
            <a:off x="8286751" y="2892425"/>
            <a:ext cx="1103313"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ct val="0"/>
              </a:spcBef>
              <a:spcAft>
                <a:spcPct val="0"/>
              </a:spcAft>
              <a:buClrTx/>
            </a:pPr>
            <a:r>
              <a:rPr lang="en-US" altLang="en-US" b="1">
                <a:solidFill>
                  <a:srgbClr val="000000"/>
                </a:solidFill>
              </a:rPr>
              <a:t>winds veering with height</a:t>
            </a:r>
          </a:p>
        </p:txBody>
      </p:sp>
      <p:grpSp>
        <p:nvGrpSpPr>
          <p:cNvPr id="44046" name="Group 19">
            <a:extLst>
              <a:ext uri="{FF2B5EF4-FFF2-40B4-BE49-F238E27FC236}">
                <a16:creationId xmlns:a16="http://schemas.microsoft.com/office/drawing/2014/main" id="{F685BD22-6094-CC4C-85B6-90EE613DBBCB}"/>
              </a:ext>
            </a:extLst>
          </p:cNvPr>
          <p:cNvGrpSpPr>
            <a:grpSpLocks/>
          </p:cNvGrpSpPr>
          <p:nvPr/>
        </p:nvGrpSpPr>
        <p:grpSpPr bwMode="auto">
          <a:xfrm>
            <a:off x="4611689" y="2241551"/>
            <a:ext cx="2695575" cy="866775"/>
            <a:chOff x="1945" y="1412"/>
            <a:chExt cx="1698" cy="546"/>
          </a:xfrm>
        </p:grpSpPr>
        <p:sp>
          <p:nvSpPr>
            <p:cNvPr id="44048" name="AutoShape 20">
              <a:extLst>
                <a:ext uri="{FF2B5EF4-FFF2-40B4-BE49-F238E27FC236}">
                  <a16:creationId xmlns:a16="http://schemas.microsoft.com/office/drawing/2014/main" id="{E38221A7-C366-414C-A9FD-D018DED6C05A}"/>
                </a:ext>
              </a:extLst>
            </p:cNvPr>
            <p:cNvSpPr>
              <a:spLocks noChangeArrowheads="1"/>
            </p:cNvSpPr>
            <p:nvPr/>
          </p:nvSpPr>
          <p:spPr bwMode="auto">
            <a:xfrm>
              <a:off x="2069" y="1675"/>
              <a:ext cx="1574" cy="283"/>
            </a:xfrm>
            <a:prstGeom prst="curvedUpArrow">
              <a:avLst>
                <a:gd name="adj1" fmla="val 29122"/>
                <a:gd name="adj2" fmla="val 5827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lIns="90000" tIns="46800" rIns="90000" bIns="46800"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600">
                  <a:solidFill>
                    <a:srgbClr val="000000"/>
                  </a:solidFill>
                  <a:latin typeface="Calibri" panose="020F0502020204030204" pitchFamily="34" charset="0"/>
                </a:rPr>
                <a:t>TROF</a:t>
              </a:r>
            </a:p>
            <a:p>
              <a:pPr algn="ctr" defTabSz="457200" fontAlgn="base">
                <a:spcBef>
                  <a:spcPct val="0"/>
                </a:spcBef>
                <a:spcAft>
                  <a:spcPct val="0"/>
                </a:spcAft>
                <a:buClrTx/>
              </a:pPr>
              <a:endParaRPr lang="en-US" altLang="en-US" sz="3600">
                <a:solidFill>
                  <a:srgbClr val="000000"/>
                </a:solidFill>
                <a:latin typeface="Calibri" panose="020F0502020204030204" pitchFamily="34" charset="0"/>
              </a:endParaRPr>
            </a:p>
          </p:txBody>
        </p:sp>
        <p:sp>
          <p:nvSpPr>
            <p:cNvPr id="44049" name="AutoShape 21">
              <a:extLst>
                <a:ext uri="{FF2B5EF4-FFF2-40B4-BE49-F238E27FC236}">
                  <a16:creationId xmlns:a16="http://schemas.microsoft.com/office/drawing/2014/main" id="{B24DA7CD-B525-2C4C-8BDD-ADD204D92F23}"/>
                </a:ext>
              </a:extLst>
            </p:cNvPr>
            <p:cNvSpPr>
              <a:spLocks noChangeArrowheads="1"/>
            </p:cNvSpPr>
            <p:nvPr/>
          </p:nvSpPr>
          <p:spPr bwMode="auto">
            <a:xfrm flipH="1" flipV="1">
              <a:off x="1945" y="1412"/>
              <a:ext cx="1682" cy="252"/>
            </a:xfrm>
            <a:prstGeom prst="curvedUpArrow">
              <a:avLst>
                <a:gd name="adj1" fmla="val 29140"/>
                <a:gd name="adj2" fmla="val 58310"/>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sp>
        <p:nvSpPr>
          <p:cNvPr id="44047" name="Rectangle 22">
            <a:extLst>
              <a:ext uri="{FF2B5EF4-FFF2-40B4-BE49-F238E27FC236}">
                <a16:creationId xmlns:a16="http://schemas.microsoft.com/office/drawing/2014/main" id="{2E675FBF-43A0-9342-8BA4-FC1826A6EF1B}"/>
              </a:ext>
            </a:extLst>
          </p:cNvPr>
          <p:cNvSpPr>
            <a:spLocks noChangeArrowheads="1"/>
          </p:cNvSpPr>
          <p:nvPr/>
        </p:nvSpPr>
        <p:spPr bwMode="auto">
          <a:xfrm>
            <a:off x="7159626" y="5299076"/>
            <a:ext cx="1206077"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ct val="0"/>
              </a:spcBef>
              <a:spcAft>
                <a:spcPct val="0"/>
              </a:spcAft>
              <a:buClrTx/>
            </a:pPr>
            <a:r>
              <a:rPr lang="en-US" altLang="en-US" sz="4000" b="1">
                <a:solidFill>
                  <a:srgbClr val="000000"/>
                </a:solidFill>
              </a:rPr>
              <a:t>Low</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a:extLst>
              <a:ext uri="{FF2B5EF4-FFF2-40B4-BE49-F238E27FC236}">
                <a16:creationId xmlns:a16="http://schemas.microsoft.com/office/drawing/2014/main" id="{DBB1DC90-3FC8-0549-B350-D0AA84F0B6E6}"/>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4400">
                <a:solidFill>
                  <a:srgbClr val="000000"/>
                </a:solidFill>
                <a:latin typeface="Calibri" panose="020F0502020204030204" pitchFamily="34" charset="0"/>
              </a:rPr>
              <a:t>The omega equation</a:t>
            </a:r>
          </a:p>
        </p:txBody>
      </p:sp>
      <p:sp>
        <p:nvSpPr>
          <p:cNvPr id="46082" name="Text Box 2">
            <a:extLst>
              <a:ext uri="{FF2B5EF4-FFF2-40B4-BE49-F238E27FC236}">
                <a16:creationId xmlns:a16="http://schemas.microsoft.com/office/drawing/2014/main" id="{21E92F11-BFCE-304B-82D9-EDF80FE73263}"/>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ts val="800"/>
              </a:spcBef>
              <a:spcAft>
                <a:spcPct val="0"/>
              </a:spcAft>
              <a:buFont typeface="Arial" panose="020B0604020202020204" pitchFamily="34" charset="0"/>
              <a:buChar char="•"/>
            </a:pPr>
            <a:r>
              <a:rPr lang="en-US" altLang="en-US" sz="3200" dirty="0">
                <a:solidFill>
                  <a:srgbClr val="000000"/>
                </a:solidFill>
                <a:latin typeface="Calibri" panose="020F0502020204030204" pitchFamily="34" charset="0"/>
              </a:rPr>
              <a:t>Why is there upward motion ahead of these upper-level troughs/ cyclonic vortices?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a:extLst>
              <a:ext uri="{FF2B5EF4-FFF2-40B4-BE49-F238E27FC236}">
                <a16:creationId xmlns:a16="http://schemas.microsoft.com/office/drawing/2014/main" id="{DBB1DC90-3FC8-0549-B350-D0AA84F0B6E6}"/>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4400">
                <a:solidFill>
                  <a:srgbClr val="000000"/>
                </a:solidFill>
                <a:latin typeface="Calibri" panose="020F0502020204030204" pitchFamily="34" charset="0"/>
              </a:rPr>
              <a:t>The omega equation</a:t>
            </a:r>
          </a:p>
        </p:txBody>
      </p:sp>
      <p:sp>
        <p:nvSpPr>
          <p:cNvPr id="46082" name="Text Box 2">
            <a:extLst>
              <a:ext uri="{FF2B5EF4-FFF2-40B4-BE49-F238E27FC236}">
                <a16:creationId xmlns:a16="http://schemas.microsoft.com/office/drawing/2014/main" id="{21E92F11-BFCE-304B-82D9-EDF80FE73263}"/>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ts val="800"/>
              </a:spcBef>
              <a:spcAft>
                <a:spcPct val="0"/>
              </a:spcAft>
              <a:buFont typeface="Arial" panose="020B0604020202020204" pitchFamily="34" charset="0"/>
              <a:buChar char="•"/>
            </a:pPr>
            <a:r>
              <a:rPr lang="en-US" altLang="en-US" sz="3200" dirty="0">
                <a:solidFill>
                  <a:srgbClr val="000000"/>
                </a:solidFill>
                <a:latin typeface="Calibri" panose="020F0502020204030204" pitchFamily="34" charset="0"/>
              </a:rPr>
              <a:t>Why is there upward motion ahead of these upper-level troughs/ cyclonic vortices? </a:t>
            </a:r>
          </a:p>
          <a:p>
            <a:pPr defTabSz="457200" fontAlgn="base">
              <a:spcBef>
                <a:spcPts val="800"/>
              </a:spcBef>
              <a:spcAft>
                <a:spcPct val="0"/>
              </a:spcAft>
              <a:buFont typeface="Arial" panose="020B0604020202020204" pitchFamily="34" charset="0"/>
              <a:buChar char="•"/>
            </a:pPr>
            <a:r>
              <a:rPr lang="en-US" altLang="en-US" sz="3200" dirty="0">
                <a:solidFill>
                  <a:srgbClr val="000000"/>
                </a:solidFill>
                <a:latin typeface="Calibri" panose="020F0502020204030204" pitchFamily="34" charset="0"/>
              </a:rPr>
              <a:t>A: In order to maintain thermal wind balance, which holds </a:t>
            </a:r>
            <a:r>
              <a:rPr lang="en-US" altLang="en-US" sz="3200" i="1" dirty="0">
                <a:solidFill>
                  <a:srgbClr val="000000"/>
                </a:solidFill>
                <a:latin typeface="Calibri" panose="020F0502020204030204" pitchFamily="34" charset="0"/>
              </a:rPr>
              <a:t>across time, </a:t>
            </a:r>
            <a:r>
              <a:rPr lang="en-US" altLang="en-US" sz="3200" dirty="0">
                <a:solidFill>
                  <a:srgbClr val="000000"/>
                </a:solidFill>
                <a:latin typeface="Calibri" panose="020F0502020204030204" pitchFamily="34" charset="0"/>
              </a:rPr>
              <a:t>and thus we know logically it has a maintenance mechanism, as advection would tend to break the balance which holds at any one instant</a:t>
            </a:r>
          </a:p>
          <a:p>
            <a:pPr defTabSz="457200" fontAlgn="base">
              <a:spcBef>
                <a:spcPts val="800"/>
              </a:spcBef>
              <a:spcAft>
                <a:spcPct val="0"/>
              </a:spcAft>
              <a:buFont typeface="Arial" panose="020B0604020202020204" pitchFamily="34" charset="0"/>
              <a:buChar char="•"/>
            </a:pPr>
            <a:r>
              <a:rPr lang="en-US" altLang="en-US" sz="3200" dirty="0">
                <a:solidFill>
                  <a:srgbClr val="000000"/>
                </a:solidFill>
                <a:latin typeface="Calibri" panose="020F0502020204030204" pitchFamily="34" charset="0"/>
              </a:rPr>
              <a:t>Main mechanism: </a:t>
            </a:r>
            <a:r>
              <a:rPr lang="en-US" altLang="en-US" sz="3200" dirty="0">
                <a:solidFill>
                  <a:srgbClr val="FF0000"/>
                </a:solidFill>
                <a:latin typeface="Calibri" panose="020F0502020204030204" pitchFamily="34" charset="0"/>
              </a:rPr>
              <a:t>cooling by upward motion in a stratified fluid</a:t>
            </a:r>
            <a:r>
              <a:rPr lang="en-US" altLang="en-US" sz="3200" dirty="0">
                <a:solidFill>
                  <a:srgbClr val="000000"/>
                </a:solidFill>
                <a:latin typeface="Calibri" panose="020F0502020204030204" pitchFamily="34" charset="0"/>
              </a:rPr>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1">
            <a:extLst>
              <a:ext uri="{FF2B5EF4-FFF2-40B4-BE49-F238E27FC236}">
                <a16:creationId xmlns:a16="http://schemas.microsoft.com/office/drawing/2014/main" id="{C15C5A2E-987B-E04D-AAB0-4A69A63BDA8E}"/>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4400">
                <a:solidFill>
                  <a:srgbClr val="000000"/>
                </a:solidFill>
                <a:latin typeface="Calibri" panose="020F0502020204030204" pitchFamily="34" charset="0"/>
              </a:rPr>
              <a:t>v and T: </a:t>
            </a:r>
            <a:r>
              <a:rPr lang="en-US" altLang="en-US" sz="4400" i="1">
                <a:solidFill>
                  <a:srgbClr val="000000"/>
                </a:solidFill>
                <a:latin typeface="Calibri" panose="020F0502020204030204" pitchFamily="34" charset="0"/>
              </a:rPr>
              <a:t>thermal wind balance</a:t>
            </a:r>
          </a:p>
        </p:txBody>
      </p:sp>
      <p:sp>
        <p:nvSpPr>
          <p:cNvPr id="48130" name="Text Box 2">
            <a:extLst>
              <a:ext uri="{FF2B5EF4-FFF2-40B4-BE49-F238E27FC236}">
                <a16:creationId xmlns:a16="http://schemas.microsoft.com/office/drawing/2014/main" id="{A5C0EF67-9A24-1A47-886D-6240B195545C}"/>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48131" name="Picture 3">
            <a:extLst>
              <a:ext uri="{FF2B5EF4-FFF2-40B4-BE49-F238E27FC236}">
                <a16:creationId xmlns:a16="http://schemas.microsoft.com/office/drawing/2014/main" id="{3BB42061-3C60-DA44-A91A-842DEDF2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877"/>
          <a:stretch>
            <a:fillRect/>
          </a:stretch>
        </p:blipFill>
        <p:spPr bwMode="auto">
          <a:xfrm>
            <a:off x="2616200" y="1830388"/>
            <a:ext cx="7607300" cy="4578350"/>
          </a:xfrm>
          <a:prstGeom prst="rect">
            <a:avLst/>
          </a:prstGeom>
          <a:noFill/>
          <a:ln>
            <a:noFill/>
          </a:ln>
          <a:effectLst/>
          <a:extLst>
            <a:ext uri="{909E8E84-426E-40DD-AFC4-6F175D3DCCD1}">
              <a14:hiddenFill xmlns:a14="http://schemas.microsoft.com/office/drawing/2010/main">
                <a:blipFill dpi="0" rotWithShape="0">
                  <a:blip/>
                  <a:srcRect t="4877"/>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a:extLst>
              <a:ext uri="{FF2B5EF4-FFF2-40B4-BE49-F238E27FC236}">
                <a16:creationId xmlns:a16="http://schemas.microsoft.com/office/drawing/2014/main" id="{D86429F9-260A-BB45-A9F9-1E3DDFC440A1}"/>
              </a:ext>
            </a:extLst>
          </p:cNvPr>
          <p:cNvSpPr txBox="1">
            <a:spLocks noChangeArrowheads="1"/>
          </p:cNvSpPr>
          <p:nvPr/>
        </p:nvSpPr>
        <p:spPr bwMode="auto">
          <a:xfrm>
            <a:off x="4847191" y="3416300"/>
            <a:ext cx="2041525" cy="1387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800" b="1" dirty="0">
                <a:solidFill>
                  <a:srgbClr val="0000FF"/>
                </a:solidFill>
              </a:rPr>
              <a:t>cold core = low thickness</a:t>
            </a:r>
          </a:p>
        </p:txBody>
      </p:sp>
      <p:sp>
        <p:nvSpPr>
          <p:cNvPr id="48133" name="Text Box 5">
            <a:extLst>
              <a:ext uri="{FF2B5EF4-FFF2-40B4-BE49-F238E27FC236}">
                <a16:creationId xmlns:a16="http://schemas.microsoft.com/office/drawing/2014/main" id="{1085038F-AFCB-6543-A9DB-F1927AEB20F8}"/>
              </a:ext>
            </a:extLst>
          </p:cNvPr>
          <p:cNvSpPr txBox="1">
            <a:spLocks noChangeArrowheads="1"/>
          </p:cNvSpPr>
          <p:nvPr/>
        </p:nvSpPr>
        <p:spPr bwMode="auto">
          <a:xfrm>
            <a:off x="4943061" y="1905968"/>
            <a:ext cx="2199861"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dirty="0">
                <a:solidFill>
                  <a:srgbClr val="FF0000"/>
                </a:solidFill>
              </a:rPr>
              <a:t>warm core above</a:t>
            </a:r>
          </a:p>
        </p:txBody>
      </p:sp>
      <p:grpSp>
        <p:nvGrpSpPr>
          <p:cNvPr id="48134" name="Group 6">
            <a:extLst>
              <a:ext uri="{FF2B5EF4-FFF2-40B4-BE49-F238E27FC236}">
                <a16:creationId xmlns:a16="http://schemas.microsoft.com/office/drawing/2014/main" id="{DE9115DE-1198-9247-A18F-75F92B6A6F23}"/>
              </a:ext>
            </a:extLst>
          </p:cNvPr>
          <p:cNvGrpSpPr>
            <a:grpSpLocks/>
          </p:cNvGrpSpPr>
          <p:nvPr/>
        </p:nvGrpSpPr>
        <p:grpSpPr bwMode="auto">
          <a:xfrm>
            <a:off x="6265862" y="4768849"/>
            <a:ext cx="2122488" cy="1009649"/>
            <a:chOff x="2987" y="3004"/>
            <a:chExt cx="1337" cy="636"/>
          </a:xfrm>
        </p:grpSpPr>
        <p:sp>
          <p:nvSpPr>
            <p:cNvPr id="48142" name="AutoShape 7">
              <a:extLst>
                <a:ext uri="{FF2B5EF4-FFF2-40B4-BE49-F238E27FC236}">
                  <a16:creationId xmlns:a16="http://schemas.microsoft.com/office/drawing/2014/main" id="{40BA1649-EB69-3D44-BB3E-7B229D4BCD68}"/>
                </a:ext>
              </a:extLst>
            </p:cNvPr>
            <p:cNvSpPr>
              <a:spLocks noChangeArrowheads="1"/>
            </p:cNvSpPr>
            <p:nvPr/>
          </p:nvSpPr>
          <p:spPr bwMode="auto">
            <a:xfrm>
              <a:off x="3085" y="3311"/>
              <a:ext cx="1239" cy="329"/>
            </a:xfrm>
            <a:prstGeom prst="curvedUpArrow">
              <a:avLst>
                <a:gd name="adj1" fmla="val 19719"/>
                <a:gd name="adj2" fmla="val 39455"/>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8143" name="AutoShape 8">
              <a:extLst>
                <a:ext uri="{FF2B5EF4-FFF2-40B4-BE49-F238E27FC236}">
                  <a16:creationId xmlns:a16="http://schemas.microsoft.com/office/drawing/2014/main" id="{A83E75E8-5D88-D34C-BE55-7FFD9C1E2CC9}"/>
                </a:ext>
              </a:extLst>
            </p:cNvPr>
            <p:cNvSpPr>
              <a:spLocks noChangeArrowheads="1"/>
            </p:cNvSpPr>
            <p:nvPr/>
          </p:nvSpPr>
          <p:spPr bwMode="auto">
            <a:xfrm flipH="1" flipV="1">
              <a:off x="2987" y="3004"/>
              <a:ext cx="1324" cy="293"/>
            </a:xfrm>
            <a:prstGeom prst="curvedUpArrow">
              <a:avLst>
                <a:gd name="adj1" fmla="val 19728"/>
                <a:gd name="adj2" fmla="val 39476"/>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8144" name="Text Box 9">
              <a:extLst>
                <a:ext uri="{FF2B5EF4-FFF2-40B4-BE49-F238E27FC236}">
                  <a16:creationId xmlns:a16="http://schemas.microsoft.com/office/drawing/2014/main" id="{4DFFC61E-F1D4-BF49-987E-A6C3FEE22CC3}"/>
                </a:ext>
              </a:extLst>
            </p:cNvPr>
            <p:cNvSpPr txBox="1">
              <a:spLocks noChangeArrowheads="1"/>
            </p:cNvSpPr>
            <p:nvPr/>
          </p:nvSpPr>
          <p:spPr bwMode="auto">
            <a:xfrm>
              <a:off x="3052" y="3080"/>
              <a:ext cx="1182"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200">
                  <a:solidFill>
                    <a:srgbClr val="000000"/>
                  </a:solidFill>
                </a:rPr>
                <a:t>cyclonic</a:t>
              </a:r>
            </a:p>
          </p:txBody>
        </p:sp>
      </p:grpSp>
      <p:sp>
        <p:nvSpPr>
          <p:cNvPr id="48135" name="Text Box 10">
            <a:extLst>
              <a:ext uri="{FF2B5EF4-FFF2-40B4-BE49-F238E27FC236}">
                <a16:creationId xmlns:a16="http://schemas.microsoft.com/office/drawing/2014/main" id="{D5EAB66F-BFC7-AA49-960B-97BD2DA776AC}"/>
              </a:ext>
            </a:extLst>
          </p:cNvPr>
          <p:cNvSpPr txBox="1">
            <a:spLocks noChangeArrowheads="1"/>
          </p:cNvSpPr>
          <p:nvPr/>
        </p:nvSpPr>
        <p:spPr bwMode="auto">
          <a:xfrm>
            <a:off x="6573078" y="4109695"/>
            <a:ext cx="2090944"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dirty="0">
                <a:solidFill>
                  <a:srgbClr val="FF0000"/>
                </a:solidFill>
              </a:rPr>
              <a:t>warm core</a:t>
            </a:r>
          </a:p>
        </p:txBody>
      </p:sp>
      <p:sp>
        <p:nvSpPr>
          <p:cNvPr id="48136" name="Rectangle 11">
            <a:extLst>
              <a:ext uri="{FF2B5EF4-FFF2-40B4-BE49-F238E27FC236}">
                <a16:creationId xmlns:a16="http://schemas.microsoft.com/office/drawing/2014/main" id="{B2E39428-0A7C-3D4E-9712-3BA8F5B73015}"/>
              </a:ext>
            </a:extLst>
          </p:cNvPr>
          <p:cNvSpPr>
            <a:spLocks noChangeArrowheads="1"/>
          </p:cNvSpPr>
          <p:nvPr/>
        </p:nvSpPr>
        <p:spPr bwMode="auto">
          <a:xfrm>
            <a:off x="7042151" y="5324476"/>
            <a:ext cx="1206077"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ct val="0"/>
              </a:spcBef>
              <a:spcAft>
                <a:spcPct val="0"/>
              </a:spcAft>
              <a:buClrTx/>
            </a:pPr>
            <a:r>
              <a:rPr lang="en-US" altLang="en-US" sz="4000" b="1">
                <a:solidFill>
                  <a:srgbClr val="000000"/>
                </a:solidFill>
              </a:rPr>
              <a:t>Low</a:t>
            </a:r>
          </a:p>
        </p:txBody>
      </p:sp>
      <p:grpSp>
        <p:nvGrpSpPr>
          <p:cNvPr id="48137" name="Group 12">
            <a:extLst>
              <a:ext uri="{FF2B5EF4-FFF2-40B4-BE49-F238E27FC236}">
                <a16:creationId xmlns:a16="http://schemas.microsoft.com/office/drawing/2014/main" id="{84923DCA-A52C-3B4B-8D7D-336AD80B08B0}"/>
              </a:ext>
            </a:extLst>
          </p:cNvPr>
          <p:cNvGrpSpPr>
            <a:grpSpLocks/>
          </p:cNvGrpSpPr>
          <p:nvPr/>
        </p:nvGrpSpPr>
        <p:grpSpPr bwMode="auto">
          <a:xfrm>
            <a:off x="4635502" y="2406652"/>
            <a:ext cx="2697163" cy="1198563"/>
            <a:chOff x="1960" y="1516"/>
            <a:chExt cx="1699" cy="755"/>
          </a:xfrm>
        </p:grpSpPr>
        <p:sp>
          <p:nvSpPr>
            <p:cNvPr id="48139" name="AutoShape 13">
              <a:extLst>
                <a:ext uri="{FF2B5EF4-FFF2-40B4-BE49-F238E27FC236}">
                  <a16:creationId xmlns:a16="http://schemas.microsoft.com/office/drawing/2014/main" id="{9297B2E8-7897-E641-A4B9-E85B4B49F041}"/>
                </a:ext>
              </a:extLst>
            </p:cNvPr>
            <p:cNvSpPr>
              <a:spLocks noChangeArrowheads="1"/>
            </p:cNvSpPr>
            <p:nvPr/>
          </p:nvSpPr>
          <p:spPr bwMode="auto">
            <a:xfrm>
              <a:off x="2085" y="1822"/>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8140" name="AutoShape 14">
              <a:extLst>
                <a:ext uri="{FF2B5EF4-FFF2-40B4-BE49-F238E27FC236}">
                  <a16:creationId xmlns:a16="http://schemas.microsoft.com/office/drawing/2014/main" id="{BC2112D5-9744-E14B-8C82-5D952561F44B}"/>
                </a:ext>
              </a:extLst>
            </p:cNvPr>
            <p:cNvSpPr>
              <a:spLocks noChangeArrowheads="1"/>
            </p:cNvSpPr>
            <p:nvPr/>
          </p:nvSpPr>
          <p:spPr bwMode="auto">
            <a:xfrm flipH="1" flipV="1">
              <a:off x="1960" y="1516"/>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8141" name="Text Box 15">
              <a:extLst>
                <a:ext uri="{FF2B5EF4-FFF2-40B4-BE49-F238E27FC236}">
                  <a16:creationId xmlns:a16="http://schemas.microsoft.com/office/drawing/2014/main" id="{19D820C8-DA2A-B14F-8DA8-850B92559FD9}"/>
                </a:ext>
              </a:extLst>
            </p:cNvPr>
            <p:cNvSpPr txBox="1">
              <a:spLocks noChangeArrowheads="1"/>
            </p:cNvSpPr>
            <p:nvPr/>
          </p:nvSpPr>
          <p:spPr bwMode="auto">
            <a:xfrm>
              <a:off x="2043" y="1591"/>
              <a:ext cx="1501" cy="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200" dirty="0">
                  <a:solidFill>
                    <a:srgbClr val="000000"/>
                  </a:solidFill>
                </a:rPr>
                <a:t>cyclonic</a:t>
              </a:r>
            </a:p>
            <a:p>
              <a:pPr algn="ctr" defTabSz="457200" fontAlgn="base">
                <a:spcBef>
                  <a:spcPct val="0"/>
                </a:spcBef>
                <a:spcAft>
                  <a:spcPct val="0"/>
                </a:spcAft>
                <a:buClrTx/>
              </a:pPr>
              <a:r>
                <a:rPr lang="en-US" altLang="en-US" sz="3200" b="1" dirty="0">
                  <a:solidFill>
                    <a:srgbClr val="000000"/>
                  </a:solidFill>
                </a:rPr>
                <a:t>(</a:t>
              </a:r>
              <a:r>
                <a:rPr lang="en-US" altLang="en-US" sz="3200" b="1" dirty="0" err="1">
                  <a:solidFill>
                    <a:srgbClr val="000000"/>
                  </a:solidFill>
                </a:rPr>
                <a:t>Trof</a:t>
              </a:r>
              <a:r>
                <a:rPr lang="en-US" altLang="en-US" sz="3200" b="1" dirty="0">
                  <a:solidFill>
                    <a:srgbClr val="000000"/>
                  </a:solidFill>
                </a:rPr>
                <a:t>)</a:t>
              </a:r>
            </a:p>
          </p:txBody>
        </p:sp>
      </p:grpSp>
      <p:pic>
        <p:nvPicPr>
          <p:cNvPr id="48138" name="Picture 16">
            <a:extLst>
              <a:ext uri="{FF2B5EF4-FFF2-40B4-BE49-F238E27FC236}">
                <a16:creationId xmlns:a16="http://schemas.microsoft.com/office/drawing/2014/main" id="{8E150F4C-787B-A241-A645-BE2C10CD7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700" y="6350000"/>
            <a:ext cx="6362700" cy="50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1">
            <a:extLst>
              <a:ext uri="{FF2B5EF4-FFF2-40B4-BE49-F238E27FC236}">
                <a16:creationId xmlns:a16="http://schemas.microsoft.com/office/drawing/2014/main" id="{1A119F22-E901-1C4A-9465-A071A5397EC4}"/>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0178" name="Text Box 2">
            <a:extLst>
              <a:ext uri="{FF2B5EF4-FFF2-40B4-BE49-F238E27FC236}">
                <a16:creationId xmlns:a16="http://schemas.microsoft.com/office/drawing/2014/main" id="{2D3BE542-EB4C-9341-80AF-DD300CEDBE4D}"/>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50179" name="Picture 3">
            <a:extLst>
              <a:ext uri="{FF2B5EF4-FFF2-40B4-BE49-F238E27FC236}">
                <a16:creationId xmlns:a16="http://schemas.microsoft.com/office/drawing/2014/main" id="{266D7C66-8726-B643-8B46-6D2B4EE60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07950"/>
            <a:ext cx="7848600" cy="6642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0" name="Picture 4">
            <a:extLst>
              <a:ext uri="{FF2B5EF4-FFF2-40B4-BE49-F238E27FC236}">
                <a16:creationId xmlns:a16="http://schemas.microsoft.com/office/drawing/2014/main" id="{54390A55-9936-7F4C-85C7-FC9A61A21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239" y="2060575"/>
            <a:ext cx="2084387" cy="1938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1" name="Picture 5">
            <a:extLst>
              <a:ext uri="{FF2B5EF4-FFF2-40B4-BE49-F238E27FC236}">
                <a16:creationId xmlns:a16="http://schemas.microsoft.com/office/drawing/2014/main" id="{5FECC965-EECF-E840-B194-B23DBF994E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5850" y="285750"/>
            <a:ext cx="1943100" cy="107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0182" name="Group 6">
            <a:extLst>
              <a:ext uri="{FF2B5EF4-FFF2-40B4-BE49-F238E27FC236}">
                <a16:creationId xmlns:a16="http://schemas.microsoft.com/office/drawing/2014/main" id="{C87F3954-188C-EF4C-819A-26329693B467}"/>
              </a:ext>
            </a:extLst>
          </p:cNvPr>
          <p:cNvGrpSpPr>
            <a:grpSpLocks/>
          </p:cNvGrpSpPr>
          <p:nvPr/>
        </p:nvGrpSpPr>
        <p:grpSpPr bwMode="auto">
          <a:xfrm>
            <a:off x="4519614" y="1054101"/>
            <a:ext cx="2695575" cy="1198563"/>
            <a:chOff x="1887" y="664"/>
            <a:chExt cx="1698" cy="755"/>
          </a:xfrm>
        </p:grpSpPr>
        <p:sp>
          <p:nvSpPr>
            <p:cNvPr id="50184" name="AutoShape 7">
              <a:extLst>
                <a:ext uri="{FF2B5EF4-FFF2-40B4-BE49-F238E27FC236}">
                  <a16:creationId xmlns:a16="http://schemas.microsoft.com/office/drawing/2014/main" id="{360F6CE4-556D-2B4A-8A75-11E2C0F52249}"/>
                </a:ext>
              </a:extLst>
            </p:cNvPr>
            <p:cNvSpPr>
              <a:spLocks noChangeArrowheads="1"/>
            </p:cNvSpPr>
            <p:nvPr/>
          </p:nvSpPr>
          <p:spPr bwMode="auto">
            <a:xfrm>
              <a:off x="2011" y="970"/>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0185" name="AutoShape 8">
              <a:extLst>
                <a:ext uri="{FF2B5EF4-FFF2-40B4-BE49-F238E27FC236}">
                  <a16:creationId xmlns:a16="http://schemas.microsoft.com/office/drawing/2014/main" id="{63CE09ED-FF8F-3E4E-A2DA-68A36A779DDB}"/>
                </a:ext>
              </a:extLst>
            </p:cNvPr>
            <p:cNvSpPr>
              <a:spLocks noChangeArrowheads="1"/>
            </p:cNvSpPr>
            <p:nvPr/>
          </p:nvSpPr>
          <p:spPr bwMode="auto">
            <a:xfrm flipH="1" flipV="1">
              <a:off x="1887" y="664"/>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0186" name="Text Box 9">
              <a:extLst>
                <a:ext uri="{FF2B5EF4-FFF2-40B4-BE49-F238E27FC236}">
                  <a16:creationId xmlns:a16="http://schemas.microsoft.com/office/drawing/2014/main" id="{2FD4346D-E4AB-DC40-9F79-52FF05CD2F2F}"/>
                </a:ext>
              </a:extLst>
            </p:cNvPr>
            <p:cNvSpPr txBox="1">
              <a:spLocks noChangeArrowheads="1"/>
            </p:cNvSpPr>
            <p:nvPr/>
          </p:nvSpPr>
          <p:spPr bwMode="auto">
            <a:xfrm>
              <a:off x="1969" y="739"/>
              <a:ext cx="1501" cy="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200">
                  <a:solidFill>
                    <a:srgbClr val="000000"/>
                  </a:solidFill>
                </a:rPr>
                <a:t>cyclonic </a:t>
              </a:r>
              <a:r>
                <a:rPr lang="en-US" altLang="en-US" sz="3200">
                  <a:solidFill>
                    <a:srgbClr val="000000"/>
                  </a:solidFill>
                  <a:latin typeface="Symbol" pitchFamily="2" charset="2"/>
                </a:rPr>
                <a:t></a:t>
              </a:r>
            </a:p>
            <a:p>
              <a:pPr algn="ctr" defTabSz="457200" fontAlgn="base">
                <a:spcBef>
                  <a:spcPct val="0"/>
                </a:spcBef>
                <a:spcAft>
                  <a:spcPct val="0"/>
                </a:spcAft>
                <a:buClrTx/>
              </a:pPr>
              <a:r>
                <a:rPr lang="en-US" altLang="en-US" sz="3200" b="1">
                  <a:solidFill>
                    <a:srgbClr val="000000"/>
                  </a:solidFill>
                </a:rPr>
                <a:t>(Trof)</a:t>
              </a:r>
            </a:p>
          </p:txBody>
        </p:sp>
      </p:grpSp>
      <p:sp>
        <p:nvSpPr>
          <p:cNvPr id="50183" name="Text Box 10">
            <a:extLst>
              <a:ext uri="{FF2B5EF4-FFF2-40B4-BE49-F238E27FC236}">
                <a16:creationId xmlns:a16="http://schemas.microsoft.com/office/drawing/2014/main" id="{3267804D-2008-D34F-BAC2-74755665D91F}"/>
              </a:ext>
            </a:extLst>
          </p:cNvPr>
          <p:cNvSpPr txBox="1">
            <a:spLocks noChangeArrowheads="1"/>
          </p:cNvSpPr>
          <p:nvPr/>
        </p:nvSpPr>
        <p:spPr bwMode="auto">
          <a:xfrm>
            <a:off x="7437438" y="1379539"/>
            <a:ext cx="2773362" cy="4117975"/>
          </a:xfrm>
          <a:prstGeom prst="rect">
            <a:avLst/>
          </a:prstGeom>
          <a:solidFill>
            <a:srgbClr val="660066"/>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ct val="0"/>
              </a:spcBef>
              <a:spcAft>
                <a:spcPct val="0"/>
              </a:spcAft>
              <a:buClrTx/>
            </a:pPr>
            <a:r>
              <a:rPr lang="en-US" altLang="en-US" sz="2400" u="sng">
                <a:solidFill>
                  <a:srgbClr val="FFFF00"/>
                </a:solidFill>
              </a:rPr>
              <a:t>Thermal wind balance </a:t>
            </a:r>
            <a:r>
              <a:rPr lang="en-US" altLang="en-US" sz="2400">
                <a:solidFill>
                  <a:srgbClr val="FFFF00"/>
                </a:solidFill>
              </a:rPr>
              <a:t>prevails: There is a Z trough (trof) for geostrophic balance, with a cold core beneath it, supporting it hypsometrically (in hydrostatic balance).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Box 1">
            <a:extLst>
              <a:ext uri="{FF2B5EF4-FFF2-40B4-BE49-F238E27FC236}">
                <a16:creationId xmlns:a16="http://schemas.microsoft.com/office/drawing/2014/main" id="{2DAA77BB-C03B-BC4A-8816-99691F19492E}"/>
              </a:ext>
            </a:extLst>
          </p:cNvPr>
          <p:cNvSpPr txBox="1">
            <a:spLocks noChangeArrowheads="1"/>
          </p:cNvSpPr>
          <p:nvPr/>
        </p:nvSpPr>
        <p:spPr bwMode="auto">
          <a:xfrm>
            <a:off x="1981200" y="1598613"/>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2226" name="Text Box 2">
            <a:extLst>
              <a:ext uri="{FF2B5EF4-FFF2-40B4-BE49-F238E27FC236}">
                <a16:creationId xmlns:a16="http://schemas.microsoft.com/office/drawing/2014/main" id="{2264498D-D600-5246-9A91-794AD0D9755A}"/>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52227" name="Picture 3">
            <a:extLst>
              <a:ext uri="{FF2B5EF4-FFF2-40B4-BE49-F238E27FC236}">
                <a16:creationId xmlns:a16="http://schemas.microsoft.com/office/drawing/2014/main" id="{2BF3682A-F331-FE4F-A858-BCE3A8B88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3307"/>
          <a:stretch>
            <a:fillRect/>
          </a:stretch>
        </p:blipFill>
        <p:spPr bwMode="auto">
          <a:xfrm>
            <a:off x="2171700" y="1431925"/>
            <a:ext cx="7848600" cy="3765550"/>
          </a:xfrm>
          <a:prstGeom prst="rect">
            <a:avLst/>
          </a:prstGeom>
          <a:noFill/>
          <a:ln>
            <a:noFill/>
          </a:ln>
          <a:effectLst/>
          <a:extLst>
            <a:ext uri="{909E8E84-426E-40DD-AFC4-6F175D3DCCD1}">
              <a14:hiddenFill xmlns:a14="http://schemas.microsoft.com/office/drawing/2010/main">
                <a:blipFill dpi="0" rotWithShape="0">
                  <a:blip/>
                  <a:srcRect b="43307"/>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28" name="Picture 4">
            <a:extLst>
              <a:ext uri="{FF2B5EF4-FFF2-40B4-BE49-F238E27FC236}">
                <a16:creationId xmlns:a16="http://schemas.microsoft.com/office/drawing/2014/main" id="{B3B27EFA-536D-7344-A608-61628B820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239" y="3389314"/>
            <a:ext cx="2084387" cy="1938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29" name="Picture 5">
            <a:extLst>
              <a:ext uri="{FF2B5EF4-FFF2-40B4-BE49-F238E27FC236}">
                <a16:creationId xmlns:a16="http://schemas.microsoft.com/office/drawing/2014/main" id="{FC486CC9-99CD-CE4B-946A-A608D660EE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5850" y="1609725"/>
            <a:ext cx="1943100" cy="107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2230" name="Group 6">
            <a:extLst>
              <a:ext uri="{FF2B5EF4-FFF2-40B4-BE49-F238E27FC236}">
                <a16:creationId xmlns:a16="http://schemas.microsoft.com/office/drawing/2014/main" id="{6602DB84-9E86-F946-9761-6ED0B365313F}"/>
              </a:ext>
            </a:extLst>
          </p:cNvPr>
          <p:cNvGrpSpPr>
            <a:grpSpLocks/>
          </p:cNvGrpSpPr>
          <p:nvPr/>
        </p:nvGrpSpPr>
        <p:grpSpPr bwMode="auto">
          <a:xfrm>
            <a:off x="4519614" y="2374901"/>
            <a:ext cx="2695575" cy="1200150"/>
            <a:chOff x="1887" y="1496"/>
            <a:chExt cx="1698" cy="756"/>
          </a:xfrm>
        </p:grpSpPr>
        <p:sp>
          <p:nvSpPr>
            <p:cNvPr id="52237" name="AutoShape 7">
              <a:extLst>
                <a:ext uri="{FF2B5EF4-FFF2-40B4-BE49-F238E27FC236}">
                  <a16:creationId xmlns:a16="http://schemas.microsoft.com/office/drawing/2014/main" id="{9D2A998A-1B2A-8343-9F43-1E08D37E4709}"/>
                </a:ext>
              </a:extLst>
            </p:cNvPr>
            <p:cNvSpPr>
              <a:spLocks noChangeArrowheads="1"/>
            </p:cNvSpPr>
            <p:nvPr/>
          </p:nvSpPr>
          <p:spPr bwMode="auto">
            <a:xfrm>
              <a:off x="2011" y="1803"/>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2238" name="AutoShape 8">
              <a:extLst>
                <a:ext uri="{FF2B5EF4-FFF2-40B4-BE49-F238E27FC236}">
                  <a16:creationId xmlns:a16="http://schemas.microsoft.com/office/drawing/2014/main" id="{0F75A0FD-B318-0D46-AF74-9CA26066EE22}"/>
                </a:ext>
              </a:extLst>
            </p:cNvPr>
            <p:cNvSpPr>
              <a:spLocks noChangeArrowheads="1"/>
            </p:cNvSpPr>
            <p:nvPr/>
          </p:nvSpPr>
          <p:spPr bwMode="auto">
            <a:xfrm flipH="1" flipV="1">
              <a:off x="1887" y="1496"/>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2239" name="Text Box 9">
              <a:extLst>
                <a:ext uri="{FF2B5EF4-FFF2-40B4-BE49-F238E27FC236}">
                  <a16:creationId xmlns:a16="http://schemas.microsoft.com/office/drawing/2014/main" id="{9373017A-8241-3543-88AC-7E7402D1EDE9}"/>
                </a:ext>
              </a:extLst>
            </p:cNvPr>
            <p:cNvSpPr txBox="1">
              <a:spLocks noChangeArrowheads="1"/>
            </p:cNvSpPr>
            <p:nvPr/>
          </p:nvSpPr>
          <p:spPr bwMode="auto">
            <a:xfrm>
              <a:off x="1969" y="1572"/>
              <a:ext cx="1501" cy="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200">
                  <a:solidFill>
                    <a:srgbClr val="000000"/>
                  </a:solidFill>
                </a:rPr>
                <a:t>cyclonic</a:t>
              </a:r>
            </a:p>
            <a:p>
              <a:pPr algn="ctr" defTabSz="457200" fontAlgn="base">
                <a:spcBef>
                  <a:spcPct val="0"/>
                </a:spcBef>
                <a:spcAft>
                  <a:spcPct val="0"/>
                </a:spcAft>
                <a:buClrTx/>
              </a:pPr>
              <a:r>
                <a:rPr lang="en-US" altLang="en-US" sz="3200" b="1">
                  <a:solidFill>
                    <a:srgbClr val="000000"/>
                  </a:solidFill>
                </a:rPr>
                <a:t>(Trof)</a:t>
              </a:r>
            </a:p>
          </p:txBody>
        </p:sp>
      </p:grpSp>
      <p:sp>
        <p:nvSpPr>
          <p:cNvPr id="52231" name="AutoShape 10">
            <a:extLst>
              <a:ext uri="{FF2B5EF4-FFF2-40B4-BE49-F238E27FC236}">
                <a16:creationId xmlns:a16="http://schemas.microsoft.com/office/drawing/2014/main" id="{768175D3-C297-0D4D-8559-7589B6FF7F4D}"/>
              </a:ext>
            </a:extLst>
          </p:cNvPr>
          <p:cNvSpPr>
            <a:spLocks noChangeArrowheads="1"/>
          </p:cNvSpPr>
          <p:nvPr/>
        </p:nvSpPr>
        <p:spPr bwMode="auto">
          <a:xfrm>
            <a:off x="2728914" y="2178051"/>
            <a:ext cx="1711325" cy="1152525"/>
          </a:xfrm>
          <a:prstGeom prst="rightArrow">
            <a:avLst>
              <a:gd name="adj1" fmla="val 50000"/>
              <a:gd name="adj2" fmla="val 50052"/>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2232" name="AutoShape 11">
            <a:extLst>
              <a:ext uri="{FF2B5EF4-FFF2-40B4-BE49-F238E27FC236}">
                <a16:creationId xmlns:a16="http://schemas.microsoft.com/office/drawing/2014/main" id="{EBE32439-71CB-C646-8E54-DD2E6F3B7D9C}"/>
              </a:ext>
            </a:extLst>
          </p:cNvPr>
          <p:cNvSpPr>
            <a:spLocks noChangeArrowheads="1"/>
          </p:cNvSpPr>
          <p:nvPr/>
        </p:nvSpPr>
        <p:spPr bwMode="auto">
          <a:xfrm>
            <a:off x="2728914" y="3735388"/>
            <a:ext cx="1711325" cy="1154112"/>
          </a:xfrm>
          <a:prstGeom prst="rightArrow">
            <a:avLst>
              <a:gd name="adj1" fmla="val 50000"/>
              <a:gd name="adj2" fmla="val 49983"/>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29708" name="Picture 12">
            <a:extLst>
              <a:ext uri="{FF2B5EF4-FFF2-40B4-BE49-F238E27FC236}">
                <a16:creationId xmlns:a16="http://schemas.microsoft.com/office/drawing/2014/main" id="{F323DC0B-326A-3F41-A11E-9E65BDA89B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0238" y="1793875"/>
            <a:ext cx="3606800" cy="340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9" name="Picture 13">
            <a:extLst>
              <a:ext uri="{FF2B5EF4-FFF2-40B4-BE49-F238E27FC236}">
                <a16:creationId xmlns:a16="http://schemas.microsoft.com/office/drawing/2014/main" id="{38E6EC38-20B0-AB40-A2BC-501343E186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9188" y="1790700"/>
            <a:ext cx="3606800" cy="340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10" name="Picture 14">
            <a:extLst>
              <a:ext uri="{FF2B5EF4-FFF2-40B4-BE49-F238E27FC236}">
                <a16:creationId xmlns:a16="http://schemas.microsoft.com/office/drawing/2014/main" id="{AD140192-F6C6-D545-9707-E44164D34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9413" y="1790700"/>
            <a:ext cx="3606800" cy="340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36" name="Text Box 15">
            <a:extLst>
              <a:ext uri="{FF2B5EF4-FFF2-40B4-BE49-F238E27FC236}">
                <a16:creationId xmlns:a16="http://schemas.microsoft.com/office/drawing/2014/main" id="{EA98BB60-051E-3D4B-B07C-9F314606F7A9}"/>
              </a:ext>
            </a:extLst>
          </p:cNvPr>
          <p:cNvSpPr txBox="1">
            <a:spLocks noChangeArrowheads="1"/>
          </p:cNvSpPr>
          <p:nvPr/>
        </p:nvSpPr>
        <p:spPr bwMode="auto">
          <a:xfrm>
            <a:off x="1524000" y="274638"/>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lnSpc>
                <a:spcPct val="80000"/>
              </a:lnSpc>
              <a:spcBef>
                <a:spcPct val="0"/>
              </a:spcBef>
              <a:spcAft>
                <a:spcPct val="0"/>
              </a:spcAft>
              <a:buClrTx/>
            </a:pPr>
            <a:r>
              <a:rPr lang="en-US" altLang="en-US" sz="4100">
                <a:solidFill>
                  <a:srgbClr val="FF0000"/>
                </a:solidFill>
                <a:latin typeface="Calibri" panose="020F0502020204030204" pitchFamily="34" charset="0"/>
              </a:rPr>
              <a:t>Unsheared </a:t>
            </a:r>
            <a:r>
              <a:rPr lang="en-US" altLang="en-US" sz="4100">
                <a:solidFill>
                  <a:srgbClr val="000000"/>
                </a:solidFill>
                <a:latin typeface="Calibri" panose="020F0502020204030204" pitchFamily="34" charset="0"/>
              </a:rPr>
              <a:t>advection of T, u, v, vort, PV: </a:t>
            </a:r>
          </a:p>
          <a:p>
            <a:pPr algn="ctr" defTabSz="457200" fontAlgn="base">
              <a:lnSpc>
                <a:spcPct val="80000"/>
              </a:lnSpc>
              <a:spcBef>
                <a:spcPct val="0"/>
              </a:spcBef>
              <a:spcAft>
                <a:spcPct val="0"/>
              </a:spcAft>
              <a:buClrTx/>
            </a:pPr>
            <a:r>
              <a:rPr lang="en-US" altLang="en-US" sz="4100">
                <a:solidFill>
                  <a:srgbClr val="000000"/>
                </a:solidFill>
                <a:latin typeface="Calibri" panose="020F0502020204030204" pitchFamily="34" charset="0"/>
              </a:rPr>
              <a:t>no problem, whole structure moves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97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9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9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 Box 1">
            <a:extLst>
              <a:ext uri="{FF2B5EF4-FFF2-40B4-BE49-F238E27FC236}">
                <a16:creationId xmlns:a16="http://schemas.microsoft.com/office/drawing/2014/main" id="{25EE6C32-FCDB-FC4A-A46E-19225A0F10AE}"/>
              </a:ext>
            </a:extLst>
          </p:cNvPr>
          <p:cNvSpPr txBox="1">
            <a:spLocks noChangeArrowheads="1"/>
          </p:cNvSpPr>
          <p:nvPr/>
        </p:nvSpPr>
        <p:spPr bwMode="auto">
          <a:xfrm>
            <a:off x="1981200" y="231775"/>
            <a:ext cx="8229600"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600">
                <a:solidFill>
                  <a:srgbClr val="FF0000"/>
                </a:solidFill>
                <a:latin typeface="Calibri" panose="020F0502020204030204" pitchFamily="34" charset="0"/>
              </a:rPr>
              <a:t>Sheared </a:t>
            </a:r>
            <a:r>
              <a:rPr lang="en-US" altLang="en-US" sz="3600">
                <a:solidFill>
                  <a:srgbClr val="000000"/>
                </a:solidFill>
                <a:latin typeface="Calibri" panose="020F0502020204030204" pitchFamily="34" charset="0"/>
              </a:rPr>
              <a:t>advection </a:t>
            </a:r>
            <a:br>
              <a:rPr lang="en-US" altLang="en-US" sz="3600">
                <a:solidFill>
                  <a:srgbClr val="000000"/>
                </a:solidFill>
                <a:latin typeface="Calibri" panose="020F0502020204030204" pitchFamily="34" charset="0"/>
              </a:rPr>
            </a:br>
            <a:r>
              <a:rPr lang="en-US" altLang="en-US" sz="3600">
                <a:solidFill>
                  <a:srgbClr val="FF0000"/>
                </a:solidFill>
                <a:latin typeface="Calibri" panose="020F0502020204030204" pitchFamily="34" charset="0"/>
              </a:rPr>
              <a:t>breaks thermal wind balance </a:t>
            </a:r>
          </a:p>
        </p:txBody>
      </p:sp>
      <p:sp>
        <p:nvSpPr>
          <p:cNvPr id="54274" name="Text Box 2">
            <a:extLst>
              <a:ext uri="{FF2B5EF4-FFF2-40B4-BE49-F238E27FC236}">
                <a16:creationId xmlns:a16="http://schemas.microsoft.com/office/drawing/2014/main" id="{8D538A1C-8C37-3E48-9F80-09A028469B8F}"/>
              </a:ext>
            </a:extLst>
          </p:cNvPr>
          <p:cNvSpPr txBox="1">
            <a:spLocks noChangeArrowheads="1"/>
          </p:cNvSpPr>
          <p:nvPr/>
        </p:nvSpPr>
        <p:spPr bwMode="auto">
          <a:xfrm>
            <a:off x="1981200" y="1743076"/>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54275" name="Picture 3">
            <a:extLst>
              <a:ext uri="{FF2B5EF4-FFF2-40B4-BE49-F238E27FC236}">
                <a16:creationId xmlns:a16="http://schemas.microsoft.com/office/drawing/2014/main" id="{6AE7EDF7-4DA7-BA42-B790-46DB5BEFF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7786"/>
          <a:stretch>
            <a:fillRect/>
          </a:stretch>
        </p:blipFill>
        <p:spPr bwMode="auto">
          <a:xfrm>
            <a:off x="2141538" y="1397001"/>
            <a:ext cx="7848600" cy="4797425"/>
          </a:xfrm>
          <a:prstGeom prst="rect">
            <a:avLst/>
          </a:prstGeom>
          <a:noFill/>
          <a:ln>
            <a:noFill/>
          </a:ln>
          <a:effectLst/>
          <a:extLst>
            <a:ext uri="{909E8E84-426E-40DD-AFC4-6F175D3DCCD1}">
              <a14:hiddenFill xmlns:a14="http://schemas.microsoft.com/office/drawing/2010/main">
                <a:blipFill dpi="0" rotWithShape="0">
                  <a:blip/>
                  <a:srcRect b="27786"/>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4276" name="Picture 4">
            <a:extLst>
              <a:ext uri="{FF2B5EF4-FFF2-40B4-BE49-F238E27FC236}">
                <a16:creationId xmlns:a16="http://schemas.microsoft.com/office/drawing/2014/main" id="{20FB0AB1-614E-D44D-AC58-D65728A49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239" y="3462339"/>
            <a:ext cx="2084387" cy="1938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4277" name="Picture 5">
            <a:extLst>
              <a:ext uri="{FF2B5EF4-FFF2-40B4-BE49-F238E27FC236}">
                <a16:creationId xmlns:a16="http://schemas.microsoft.com/office/drawing/2014/main" id="{B51F04FC-355A-8D43-9877-3AC9EDEBD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5850" y="1682750"/>
            <a:ext cx="1943100" cy="107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4278" name="Group 6">
            <a:extLst>
              <a:ext uri="{FF2B5EF4-FFF2-40B4-BE49-F238E27FC236}">
                <a16:creationId xmlns:a16="http://schemas.microsoft.com/office/drawing/2014/main" id="{3A199B4B-D03D-9743-B450-1E0564EE95D1}"/>
              </a:ext>
            </a:extLst>
          </p:cNvPr>
          <p:cNvGrpSpPr>
            <a:grpSpLocks/>
          </p:cNvGrpSpPr>
          <p:nvPr/>
        </p:nvGrpSpPr>
        <p:grpSpPr bwMode="auto">
          <a:xfrm>
            <a:off x="4519614" y="2451101"/>
            <a:ext cx="2695575" cy="1198563"/>
            <a:chOff x="1887" y="1544"/>
            <a:chExt cx="1698" cy="755"/>
          </a:xfrm>
        </p:grpSpPr>
        <p:sp>
          <p:nvSpPr>
            <p:cNvPr id="54282" name="AutoShape 7">
              <a:extLst>
                <a:ext uri="{FF2B5EF4-FFF2-40B4-BE49-F238E27FC236}">
                  <a16:creationId xmlns:a16="http://schemas.microsoft.com/office/drawing/2014/main" id="{4752734A-0A28-A440-973F-AD80E02F9E63}"/>
                </a:ext>
              </a:extLst>
            </p:cNvPr>
            <p:cNvSpPr>
              <a:spLocks noChangeArrowheads="1"/>
            </p:cNvSpPr>
            <p:nvPr/>
          </p:nvSpPr>
          <p:spPr bwMode="auto">
            <a:xfrm>
              <a:off x="2011" y="1850"/>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4283" name="AutoShape 8">
              <a:extLst>
                <a:ext uri="{FF2B5EF4-FFF2-40B4-BE49-F238E27FC236}">
                  <a16:creationId xmlns:a16="http://schemas.microsoft.com/office/drawing/2014/main" id="{4C5181E9-57E4-1C49-AF50-0DF4FC532E08}"/>
                </a:ext>
              </a:extLst>
            </p:cNvPr>
            <p:cNvSpPr>
              <a:spLocks noChangeArrowheads="1"/>
            </p:cNvSpPr>
            <p:nvPr/>
          </p:nvSpPr>
          <p:spPr bwMode="auto">
            <a:xfrm flipH="1" flipV="1">
              <a:off x="1887" y="1544"/>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4284" name="Text Box 9">
              <a:extLst>
                <a:ext uri="{FF2B5EF4-FFF2-40B4-BE49-F238E27FC236}">
                  <a16:creationId xmlns:a16="http://schemas.microsoft.com/office/drawing/2014/main" id="{B431CD46-88E9-D944-9F10-C75A91EEDD7B}"/>
                </a:ext>
              </a:extLst>
            </p:cNvPr>
            <p:cNvSpPr txBox="1">
              <a:spLocks noChangeArrowheads="1"/>
            </p:cNvSpPr>
            <p:nvPr/>
          </p:nvSpPr>
          <p:spPr bwMode="auto">
            <a:xfrm>
              <a:off x="1969" y="1619"/>
              <a:ext cx="1501" cy="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200" dirty="0">
                  <a:solidFill>
                    <a:srgbClr val="000000"/>
                  </a:solidFill>
                </a:rPr>
                <a:t>cyclonic </a:t>
              </a:r>
              <a:r>
                <a:rPr lang="en-US" altLang="en-US" sz="3200" dirty="0">
                  <a:solidFill>
                    <a:srgbClr val="000000"/>
                  </a:solidFill>
                  <a:latin typeface="Symbol" pitchFamily="2" charset="2"/>
                </a:rPr>
                <a:t></a:t>
              </a:r>
            </a:p>
            <a:p>
              <a:pPr algn="ctr" defTabSz="457200" fontAlgn="base">
                <a:spcBef>
                  <a:spcPct val="0"/>
                </a:spcBef>
                <a:spcAft>
                  <a:spcPct val="0"/>
                </a:spcAft>
                <a:buClrTx/>
              </a:pPr>
              <a:r>
                <a:rPr lang="en-US" altLang="en-US" sz="3200" b="1" dirty="0">
                  <a:solidFill>
                    <a:srgbClr val="000000"/>
                  </a:solidFill>
                </a:rPr>
                <a:t>(Z </a:t>
              </a:r>
              <a:r>
                <a:rPr lang="en-US" altLang="en-US" sz="3200" b="1" dirty="0" err="1">
                  <a:solidFill>
                    <a:srgbClr val="000000"/>
                  </a:solidFill>
                </a:rPr>
                <a:t>trof</a:t>
              </a:r>
              <a:r>
                <a:rPr lang="en-US" altLang="en-US" sz="3200" b="1" dirty="0">
                  <a:solidFill>
                    <a:srgbClr val="000000"/>
                  </a:solidFill>
                </a:rPr>
                <a:t>)</a:t>
              </a:r>
            </a:p>
          </p:txBody>
        </p:sp>
      </p:grpSp>
      <p:sp>
        <p:nvSpPr>
          <p:cNvPr id="54279" name="AutoShape 10">
            <a:extLst>
              <a:ext uri="{FF2B5EF4-FFF2-40B4-BE49-F238E27FC236}">
                <a16:creationId xmlns:a16="http://schemas.microsoft.com/office/drawing/2014/main" id="{EAD8ED6C-9D6F-CD45-B479-E24EC816255B}"/>
              </a:ext>
            </a:extLst>
          </p:cNvPr>
          <p:cNvSpPr>
            <a:spLocks noChangeArrowheads="1"/>
          </p:cNvSpPr>
          <p:nvPr/>
        </p:nvSpPr>
        <p:spPr bwMode="auto">
          <a:xfrm>
            <a:off x="2728914" y="2251076"/>
            <a:ext cx="1711325" cy="1154113"/>
          </a:xfrm>
          <a:prstGeom prst="rightArrow">
            <a:avLst>
              <a:gd name="adj1" fmla="val 50000"/>
              <a:gd name="adj2" fmla="val 49983"/>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4280" name="AutoShape 11">
            <a:extLst>
              <a:ext uri="{FF2B5EF4-FFF2-40B4-BE49-F238E27FC236}">
                <a16:creationId xmlns:a16="http://schemas.microsoft.com/office/drawing/2014/main" id="{FC0D5202-E5E4-4C4A-AF44-6699B08C007F}"/>
              </a:ext>
            </a:extLst>
          </p:cNvPr>
          <p:cNvSpPr>
            <a:spLocks noChangeArrowheads="1"/>
          </p:cNvSpPr>
          <p:nvPr/>
        </p:nvSpPr>
        <p:spPr bwMode="auto">
          <a:xfrm>
            <a:off x="2728914" y="3810001"/>
            <a:ext cx="1360487" cy="1152525"/>
          </a:xfrm>
          <a:prstGeom prst="rightArrow">
            <a:avLst>
              <a:gd name="adj1" fmla="val 50000"/>
              <a:gd name="adj2" fmla="val 50027"/>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4281" name="AutoShape 12">
            <a:extLst>
              <a:ext uri="{FF2B5EF4-FFF2-40B4-BE49-F238E27FC236}">
                <a16:creationId xmlns:a16="http://schemas.microsoft.com/office/drawing/2014/main" id="{AD9FA922-0E33-8941-A89F-8AD56B2DCC44}"/>
              </a:ext>
            </a:extLst>
          </p:cNvPr>
          <p:cNvSpPr>
            <a:spLocks noChangeArrowheads="1"/>
          </p:cNvSpPr>
          <p:nvPr/>
        </p:nvSpPr>
        <p:spPr bwMode="auto">
          <a:xfrm>
            <a:off x="2728914" y="5040313"/>
            <a:ext cx="674687" cy="1154112"/>
          </a:xfrm>
          <a:prstGeom prst="rightArrow">
            <a:avLst>
              <a:gd name="adj1" fmla="val 50000"/>
              <a:gd name="adj2" fmla="val 50000"/>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14" name="Picture 12">
            <a:extLst>
              <a:ext uri="{FF2B5EF4-FFF2-40B4-BE49-F238E27FC236}">
                <a16:creationId xmlns:a16="http://schemas.microsoft.com/office/drawing/2014/main" id="{5763CD80-B0A2-794E-8ABC-ABC8B38646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62099"/>
          <a:stretch/>
        </p:blipFill>
        <p:spPr bwMode="auto">
          <a:xfrm>
            <a:off x="4601602" y="1740086"/>
            <a:ext cx="3986585" cy="14258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 Box 1">
            <a:extLst>
              <a:ext uri="{FF2B5EF4-FFF2-40B4-BE49-F238E27FC236}">
                <a16:creationId xmlns:a16="http://schemas.microsoft.com/office/drawing/2014/main" id="{D6D654E8-A935-6B4C-B237-DA56B68AEB5A}"/>
              </a:ext>
            </a:extLst>
          </p:cNvPr>
          <p:cNvSpPr txBox="1">
            <a:spLocks noChangeArrowheads="1"/>
          </p:cNvSpPr>
          <p:nvPr/>
        </p:nvSpPr>
        <p:spPr bwMode="auto">
          <a:xfrm>
            <a:off x="1981200" y="231775"/>
            <a:ext cx="8229600"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600">
                <a:solidFill>
                  <a:srgbClr val="FF0000"/>
                </a:solidFill>
                <a:latin typeface="Calibri" panose="020F0502020204030204" pitchFamily="34" charset="0"/>
              </a:rPr>
              <a:t>Sheared </a:t>
            </a:r>
            <a:r>
              <a:rPr lang="en-US" altLang="en-US" sz="3600">
                <a:solidFill>
                  <a:srgbClr val="000000"/>
                </a:solidFill>
                <a:latin typeface="Calibri" panose="020F0502020204030204" pitchFamily="34" charset="0"/>
              </a:rPr>
              <a:t>advection </a:t>
            </a:r>
            <a:br>
              <a:rPr lang="en-US" altLang="en-US" sz="3600">
                <a:solidFill>
                  <a:srgbClr val="000000"/>
                </a:solidFill>
                <a:latin typeface="Calibri" panose="020F0502020204030204" pitchFamily="34" charset="0"/>
              </a:rPr>
            </a:br>
            <a:r>
              <a:rPr lang="en-US" altLang="en-US" sz="3600">
                <a:solidFill>
                  <a:srgbClr val="000000"/>
                </a:solidFill>
                <a:latin typeface="Calibri" panose="020F0502020204030204" pitchFamily="34" charset="0"/>
              </a:rPr>
              <a:t>breaks thermal wind balance </a:t>
            </a:r>
          </a:p>
        </p:txBody>
      </p:sp>
      <p:pic>
        <p:nvPicPr>
          <p:cNvPr id="56322" name="Picture 2">
            <a:extLst>
              <a:ext uri="{FF2B5EF4-FFF2-40B4-BE49-F238E27FC236}">
                <a16:creationId xmlns:a16="http://schemas.microsoft.com/office/drawing/2014/main" id="{1ED860B4-4758-544F-BB95-D3B6409CA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7786"/>
          <a:stretch>
            <a:fillRect/>
          </a:stretch>
        </p:blipFill>
        <p:spPr bwMode="auto">
          <a:xfrm>
            <a:off x="2141538" y="1397001"/>
            <a:ext cx="7848600" cy="4797425"/>
          </a:xfrm>
          <a:prstGeom prst="rect">
            <a:avLst/>
          </a:prstGeom>
          <a:noFill/>
          <a:ln>
            <a:noFill/>
          </a:ln>
          <a:effectLst/>
          <a:extLst>
            <a:ext uri="{909E8E84-426E-40DD-AFC4-6F175D3DCCD1}">
              <a14:hiddenFill xmlns:a14="http://schemas.microsoft.com/office/drawing/2010/main">
                <a:blipFill dpi="0" rotWithShape="0">
                  <a:blip/>
                  <a:srcRect b="27786"/>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3" name="AutoShape 3">
            <a:extLst>
              <a:ext uri="{FF2B5EF4-FFF2-40B4-BE49-F238E27FC236}">
                <a16:creationId xmlns:a16="http://schemas.microsoft.com/office/drawing/2014/main" id="{7A8A63AF-1F48-0349-BAA9-007C12EE949D}"/>
              </a:ext>
            </a:extLst>
          </p:cNvPr>
          <p:cNvSpPr>
            <a:spLocks noChangeArrowheads="1"/>
          </p:cNvSpPr>
          <p:nvPr/>
        </p:nvSpPr>
        <p:spPr bwMode="auto">
          <a:xfrm>
            <a:off x="2728914" y="2251076"/>
            <a:ext cx="1711325" cy="1154113"/>
          </a:xfrm>
          <a:prstGeom prst="rightArrow">
            <a:avLst>
              <a:gd name="adj1" fmla="val 50000"/>
              <a:gd name="adj2" fmla="val 49983"/>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6324" name="AutoShape 4">
            <a:extLst>
              <a:ext uri="{FF2B5EF4-FFF2-40B4-BE49-F238E27FC236}">
                <a16:creationId xmlns:a16="http://schemas.microsoft.com/office/drawing/2014/main" id="{B9AEF2E5-FE84-E44E-8CDB-D45523515091}"/>
              </a:ext>
            </a:extLst>
          </p:cNvPr>
          <p:cNvSpPr>
            <a:spLocks noChangeArrowheads="1"/>
          </p:cNvSpPr>
          <p:nvPr/>
        </p:nvSpPr>
        <p:spPr bwMode="auto">
          <a:xfrm>
            <a:off x="2728914" y="3810001"/>
            <a:ext cx="1360487" cy="1152525"/>
          </a:xfrm>
          <a:prstGeom prst="rightArrow">
            <a:avLst>
              <a:gd name="adj1" fmla="val 50000"/>
              <a:gd name="adj2" fmla="val 50027"/>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6325" name="AutoShape 5">
            <a:extLst>
              <a:ext uri="{FF2B5EF4-FFF2-40B4-BE49-F238E27FC236}">
                <a16:creationId xmlns:a16="http://schemas.microsoft.com/office/drawing/2014/main" id="{6918EAEF-07F3-464E-ADD0-772B09466DFB}"/>
              </a:ext>
            </a:extLst>
          </p:cNvPr>
          <p:cNvSpPr>
            <a:spLocks noChangeArrowheads="1"/>
          </p:cNvSpPr>
          <p:nvPr/>
        </p:nvSpPr>
        <p:spPr bwMode="auto">
          <a:xfrm>
            <a:off x="2728914" y="5040313"/>
            <a:ext cx="674687" cy="1154112"/>
          </a:xfrm>
          <a:prstGeom prst="rightArrow">
            <a:avLst>
              <a:gd name="adj1" fmla="val 50000"/>
              <a:gd name="adj2" fmla="val 50000"/>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nvGrpSpPr>
          <p:cNvPr id="56327" name="Group 7">
            <a:extLst>
              <a:ext uri="{FF2B5EF4-FFF2-40B4-BE49-F238E27FC236}">
                <a16:creationId xmlns:a16="http://schemas.microsoft.com/office/drawing/2014/main" id="{E27F5E77-79BC-1E4B-A997-88BE27331676}"/>
              </a:ext>
            </a:extLst>
          </p:cNvPr>
          <p:cNvGrpSpPr>
            <a:grpSpLocks/>
          </p:cNvGrpSpPr>
          <p:nvPr/>
        </p:nvGrpSpPr>
        <p:grpSpPr bwMode="auto">
          <a:xfrm>
            <a:off x="5867401" y="2451101"/>
            <a:ext cx="2695575" cy="1008063"/>
            <a:chOff x="2736" y="1544"/>
            <a:chExt cx="1698" cy="635"/>
          </a:xfrm>
        </p:grpSpPr>
        <p:sp>
          <p:nvSpPr>
            <p:cNvPr id="56331" name="AutoShape 8">
              <a:extLst>
                <a:ext uri="{FF2B5EF4-FFF2-40B4-BE49-F238E27FC236}">
                  <a16:creationId xmlns:a16="http://schemas.microsoft.com/office/drawing/2014/main" id="{229BD4AC-74A3-D04F-B358-AAD681713593}"/>
                </a:ext>
              </a:extLst>
            </p:cNvPr>
            <p:cNvSpPr>
              <a:spLocks noChangeArrowheads="1"/>
            </p:cNvSpPr>
            <p:nvPr/>
          </p:nvSpPr>
          <p:spPr bwMode="auto">
            <a:xfrm>
              <a:off x="2860" y="1850"/>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6332" name="AutoShape 9">
              <a:extLst>
                <a:ext uri="{FF2B5EF4-FFF2-40B4-BE49-F238E27FC236}">
                  <a16:creationId xmlns:a16="http://schemas.microsoft.com/office/drawing/2014/main" id="{7EB2A633-C6E3-BB4D-AEFF-B34190EEC8D1}"/>
                </a:ext>
              </a:extLst>
            </p:cNvPr>
            <p:cNvSpPr>
              <a:spLocks noChangeArrowheads="1"/>
            </p:cNvSpPr>
            <p:nvPr/>
          </p:nvSpPr>
          <p:spPr bwMode="auto">
            <a:xfrm flipH="1" flipV="1">
              <a:off x="2736" y="1544"/>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6333" name="Text Box 10">
              <a:extLst>
                <a:ext uri="{FF2B5EF4-FFF2-40B4-BE49-F238E27FC236}">
                  <a16:creationId xmlns:a16="http://schemas.microsoft.com/office/drawing/2014/main" id="{159CAE72-1E14-D244-9703-C8EC5134EEFE}"/>
                </a:ext>
              </a:extLst>
            </p:cNvPr>
            <p:cNvSpPr txBox="1">
              <a:spLocks noChangeArrowheads="1"/>
            </p:cNvSpPr>
            <p:nvPr/>
          </p:nvSpPr>
          <p:spPr bwMode="auto">
            <a:xfrm>
              <a:off x="2818" y="1619"/>
              <a:ext cx="1501"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grpSp>
        <p:nvGrpSpPr>
          <p:cNvPr id="56328" name="Group 11">
            <a:extLst>
              <a:ext uri="{FF2B5EF4-FFF2-40B4-BE49-F238E27FC236}">
                <a16:creationId xmlns:a16="http://schemas.microsoft.com/office/drawing/2014/main" id="{24CA33CE-37C7-B54A-9E07-085AEC957DA5}"/>
              </a:ext>
            </a:extLst>
          </p:cNvPr>
          <p:cNvGrpSpPr>
            <a:grpSpLocks/>
          </p:cNvGrpSpPr>
          <p:nvPr/>
        </p:nvGrpSpPr>
        <p:grpSpPr bwMode="auto">
          <a:xfrm>
            <a:off x="5043489" y="3370263"/>
            <a:ext cx="2039937" cy="1752600"/>
            <a:chOff x="2217" y="2123"/>
            <a:chExt cx="1285" cy="1104"/>
          </a:xfrm>
        </p:grpSpPr>
        <p:pic>
          <p:nvPicPr>
            <p:cNvPr id="56329" name="Picture 12">
              <a:extLst>
                <a:ext uri="{FF2B5EF4-FFF2-40B4-BE49-F238E27FC236}">
                  <a16:creationId xmlns:a16="http://schemas.microsoft.com/office/drawing/2014/main" id="{A7D1E490-DA47-E347-BC7A-115B3F234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 y="2123"/>
              <a:ext cx="1285" cy="11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30" name="Rectangle 13">
              <a:extLst>
                <a:ext uri="{FF2B5EF4-FFF2-40B4-BE49-F238E27FC236}">
                  <a16:creationId xmlns:a16="http://schemas.microsoft.com/office/drawing/2014/main" id="{8E25FDA5-BF92-8D4C-931D-C17E6F44A89F}"/>
                </a:ext>
              </a:extLst>
            </p:cNvPr>
            <p:cNvSpPr>
              <a:spLocks noChangeArrowheads="1"/>
            </p:cNvSpPr>
            <p:nvPr/>
          </p:nvSpPr>
          <p:spPr bwMode="auto">
            <a:xfrm>
              <a:off x="2526" y="2126"/>
              <a:ext cx="653" cy="29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a:solidFill>
                    <a:srgbClr val="000000"/>
                  </a:solidFill>
                </a:rPr>
                <a:t>Z Trof</a:t>
              </a:r>
            </a:p>
          </p:txBody>
        </p:sp>
      </p:grpSp>
      <p:pic>
        <p:nvPicPr>
          <p:cNvPr id="15" name="Picture 12">
            <a:extLst>
              <a:ext uri="{FF2B5EF4-FFF2-40B4-BE49-F238E27FC236}">
                <a16:creationId xmlns:a16="http://schemas.microsoft.com/office/drawing/2014/main" id="{83763024-53B4-C74C-83C7-52CA75CF29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2099"/>
          <a:stretch/>
        </p:blipFill>
        <p:spPr bwMode="auto">
          <a:xfrm>
            <a:off x="4601602" y="1740086"/>
            <a:ext cx="3986585" cy="14258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326" name="Picture 6">
            <a:extLst>
              <a:ext uri="{FF2B5EF4-FFF2-40B4-BE49-F238E27FC236}">
                <a16:creationId xmlns:a16="http://schemas.microsoft.com/office/drawing/2014/main" id="{F688C3E3-D1EF-DB4E-92CF-9ED021A8E5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7489" y="1822450"/>
            <a:ext cx="3895725" cy="227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Box 1">
            <a:extLst>
              <a:ext uri="{FF2B5EF4-FFF2-40B4-BE49-F238E27FC236}">
                <a16:creationId xmlns:a16="http://schemas.microsoft.com/office/drawing/2014/main" id="{1DA448BD-8560-2E41-A53C-073BD4BE3B5A}"/>
              </a:ext>
            </a:extLst>
          </p:cNvPr>
          <p:cNvSpPr txBox="1">
            <a:spLocks noChangeArrowheads="1"/>
          </p:cNvSpPr>
          <p:nvPr/>
        </p:nvSpPr>
        <p:spPr bwMode="auto">
          <a:xfrm>
            <a:off x="1981200" y="231775"/>
            <a:ext cx="8229600"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600">
                <a:solidFill>
                  <a:srgbClr val="FF0000"/>
                </a:solidFill>
                <a:latin typeface="Calibri" panose="020F0502020204030204" pitchFamily="34" charset="0"/>
              </a:rPr>
              <a:t>Sheared </a:t>
            </a:r>
            <a:r>
              <a:rPr lang="en-US" altLang="en-US" sz="3600">
                <a:solidFill>
                  <a:srgbClr val="000000"/>
                </a:solidFill>
                <a:latin typeface="Calibri" panose="020F0502020204030204" pitchFamily="34" charset="0"/>
              </a:rPr>
              <a:t>advection </a:t>
            </a:r>
            <a:br>
              <a:rPr lang="en-US" altLang="en-US" sz="3600">
                <a:solidFill>
                  <a:srgbClr val="000000"/>
                </a:solidFill>
                <a:latin typeface="Calibri" panose="020F0502020204030204" pitchFamily="34" charset="0"/>
              </a:rPr>
            </a:br>
            <a:r>
              <a:rPr lang="en-US" altLang="en-US" sz="3600">
                <a:solidFill>
                  <a:srgbClr val="000000"/>
                </a:solidFill>
                <a:latin typeface="Calibri" panose="020F0502020204030204" pitchFamily="34" charset="0"/>
              </a:rPr>
              <a:t>breaks thermal wind balance </a:t>
            </a:r>
          </a:p>
        </p:txBody>
      </p:sp>
      <p:pic>
        <p:nvPicPr>
          <p:cNvPr id="58370" name="Picture 2">
            <a:extLst>
              <a:ext uri="{FF2B5EF4-FFF2-40B4-BE49-F238E27FC236}">
                <a16:creationId xmlns:a16="http://schemas.microsoft.com/office/drawing/2014/main" id="{89C1B9CB-8FF1-7042-90DB-B2FFD51FB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7786"/>
          <a:stretch>
            <a:fillRect/>
          </a:stretch>
        </p:blipFill>
        <p:spPr bwMode="auto">
          <a:xfrm>
            <a:off x="2141538" y="1397001"/>
            <a:ext cx="7848600" cy="4797425"/>
          </a:xfrm>
          <a:prstGeom prst="rect">
            <a:avLst/>
          </a:prstGeom>
          <a:noFill/>
          <a:ln>
            <a:noFill/>
          </a:ln>
          <a:effectLst/>
          <a:extLst>
            <a:ext uri="{909E8E84-426E-40DD-AFC4-6F175D3DCCD1}">
              <a14:hiddenFill xmlns:a14="http://schemas.microsoft.com/office/drawing/2010/main">
                <a:blipFill dpi="0" rotWithShape="0">
                  <a:blip/>
                  <a:srcRect b="27786"/>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1" name="AutoShape 3">
            <a:extLst>
              <a:ext uri="{FF2B5EF4-FFF2-40B4-BE49-F238E27FC236}">
                <a16:creationId xmlns:a16="http://schemas.microsoft.com/office/drawing/2014/main" id="{97FD4EA2-7934-894A-8260-8CAC2BC4955C}"/>
              </a:ext>
            </a:extLst>
          </p:cNvPr>
          <p:cNvSpPr>
            <a:spLocks noChangeArrowheads="1"/>
          </p:cNvSpPr>
          <p:nvPr/>
        </p:nvSpPr>
        <p:spPr bwMode="auto">
          <a:xfrm>
            <a:off x="2728914" y="2251076"/>
            <a:ext cx="1711325" cy="1154113"/>
          </a:xfrm>
          <a:prstGeom prst="rightArrow">
            <a:avLst>
              <a:gd name="adj1" fmla="val 50000"/>
              <a:gd name="adj2" fmla="val 49983"/>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8372" name="AutoShape 4">
            <a:extLst>
              <a:ext uri="{FF2B5EF4-FFF2-40B4-BE49-F238E27FC236}">
                <a16:creationId xmlns:a16="http://schemas.microsoft.com/office/drawing/2014/main" id="{E802B3BA-1FE0-B340-AB45-A30A38889D6F}"/>
              </a:ext>
            </a:extLst>
          </p:cNvPr>
          <p:cNvSpPr>
            <a:spLocks noChangeArrowheads="1"/>
          </p:cNvSpPr>
          <p:nvPr/>
        </p:nvSpPr>
        <p:spPr bwMode="auto">
          <a:xfrm>
            <a:off x="2728914" y="3810001"/>
            <a:ext cx="1360487" cy="1152525"/>
          </a:xfrm>
          <a:prstGeom prst="rightArrow">
            <a:avLst>
              <a:gd name="adj1" fmla="val 50000"/>
              <a:gd name="adj2" fmla="val 50027"/>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8373" name="AutoShape 5">
            <a:extLst>
              <a:ext uri="{FF2B5EF4-FFF2-40B4-BE49-F238E27FC236}">
                <a16:creationId xmlns:a16="http://schemas.microsoft.com/office/drawing/2014/main" id="{0EA99728-785F-8043-BDBD-9F40E2558A7F}"/>
              </a:ext>
            </a:extLst>
          </p:cNvPr>
          <p:cNvSpPr>
            <a:spLocks noChangeArrowheads="1"/>
          </p:cNvSpPr>
          <p:nvPr/>
        </p:nvSpPr>
        <p:spPr bwMode="auto">
          <a:xfrm>
            <a:off x="2728914" y="5040313"/>
            <a:ext cx="674687" cy="1154112"/>
          </a:xfrm>
          <a:prstGeom prst="rightArrow">
            <a:avLst>
              <a:gd name="adj1" fmla="val 50000"/>
              <a:gd name="adj2" fmla="val 50000"/>
            </a:avLst>
          </a:prstGeom>
          <a:gradFill rotWithShape="0">
            <a:gsLst>
              <a:gs pos="0">
                <a:srgbClr val="3F80CD"/>
              </a:gs>
              <a:gs pos="100000">
                <a:srgbClr val="9BC1FF"/>
              </a:gs>
            </a:gsLst>
            <a:lin ang="5400000" scaled="1"/>
          </a:gra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nvGrpSpPr>
          <p:cNvPr id="58375" name="Group 7">
            <a:extLst>
              <a:ext uri="{FF2B5EF4-FFF2-40B4-BE49-F238E27FC236}">
                <a16:creationId xmlns:a16="http://schemas.microsoft.com/office/drawing/2014/main" id="{62037AB4-60BE-7D4A-BFB8-4D6D59C1A710}"/>
              </a:ext>
            </a:extLst>
          </p:cNvPr>
          <p:cNvGrpSpPr>
            <a:grpSpLocks/>
          </p:cNvGrpSpPr>
          <p:nvPr/>
        </p:nvGrpSpPr>
        <p:grpSpPr bwMode="auto">
          <a:xfrm>
            <a:off x="5867401" y="2451101"/>
            <a:ext cx="2695575" cy="1008063"/>
            <a:chOff x="2736" y="1544"/>
            <a:chExt cx="1698" cy="635"/>
          </a:xfrm>
        </p:grpSpPr>
        <p:sp>
          <p:nvSpPr>
            <p:cNvPr id="58383" name="AutoShape 8">
              <a:extLst>
                <a:ext uri="{FF2B5EF4-FFF2-40B4-BE49-F238E27FC236}">
                  <a16:creationId xmlns:a16="http://schemas.microsoft.com/office/drawing/2014/main" id="{A0581893-F5BA-E94C-A68F-B17730382155}"/>
                </a:ext>
              </a:extLst>
            </p:cNvPr>
            <p:cNvSpPr>
              <a:spLocks noChangeArrowheads="1"/>
            </p:cNvSpPr>
            <p:nvPr/>
          </p:nvSpPr>
          <p:spPr bwMode="auto">
            <a:xfrm>
              <a:off x="2860" y="1850"/>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8384" name="AutoShape 9">
              <a:extLst>
                <a:ext uri="{FF2B5EF4-FFF2-40B4-BE49-F238E27FC236}">
                  <a16:creationId xmlns:a16="http://schemas.microsoft.com/office/drawing/2014/main" id="{E6847FB3-E5AA-2846-A876-D94AA41C7476}"/>
                </a:ext>
              </a:extLst>
            </p:cNvPr>
            <p:cNvSpPr>
              <a:spLocks noChangeArrowheads="1"/>
            </p:cNvSpPr>
            <p:nvPr/>
          </p:nvSpPr>
          <p:spPr bwMode="auto">
            <a:xfrm flipH="1" flipV="1">
              <a:off x="2736" y="1544"/>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58385" name="Text Box 10">
              <a:extLst>
                <a:ext uri="{FF2B5EF4-FFF2-40B4-BE49-F238E27FC236}">
                  <a16:creationId xmlns:a16="http://schemas.microsoft.com/office/drawing/2014/main" id="{37ACC8E0-7C2B-9C47-9A0B-389012BD07C3}"/>
                </a:ext>
              </a:extLst>
            </p:cNvPr>
            <p:cNvSpPr txBox="1">
              <a:spLocks noChangeArrowheads="1"/>
            </p:cNvSpPr>
            <p:nvPr/>
          </p:nvSpPr>
          <p:spPr bwMode="auto">
            <a:xfrm>
              <a:off x="2818" y="1619"/>
              <a:ext cx="1501"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grpSp>
        <p:nvGrpSpPr>
          <p:cNvPr id="58376" name="Group 11">
            <a:extLst>
              <a:ext uri="{FF2B5EF4-FFF2-40B4-BE49-F238E27FC236}">
                <a16:creationId xmlns:a16="http://schemas.microsoft.com/office/drawing/2014/main" id="{314F8A1D-0CB8-A444-B41B-2D0F322BC7C8}"/>
              </a:ext>
            </a:extLst>
          </p:cNvPr>
          <p:cNvGrpSpPr>
            <a:grpSpLocks/>
          </p:cNvGrpSpPr>
          <p:nvPr/>
        </p:nvGrpSpPr>
        <p:grpSpPr bwMode="auto">
          <a:xfrm>
            <a:off x="5043489" y="3370263"/>
            <a:ext cx="2039937" cy="1752600"/>
            <a:chOff x="2217" y="2123"/>
            <a:chExt cx="1285" cy="1104"/>
          </a:xfrm>
        </p:grpSpPr>
        <p:pic>
          <p:nvPicPr>
            <p:cNvPr id="58381" name="Picture 12">
              <a:extLst>
                <a:ext uri="{FF2B5EF4-FFF2-40B4-BE49-F238E27FC236}">
                  <a16:creationId xmlns:a16="http://schemas.microsoft.com/office/drawing/2014/main" id="{91136A4E-71AE-A846-9FF2-2AF8184E3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 y="2123"/>
              <a:ext cx="1285" cy="11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82" name="Rectangle 13">
              <a:extLst>
                <a:ext uri="{FF2B5EF4-FFF2-40B4-BE49-F238E27FC236}">
                  <a16:creationId xmlns:a16="http://schemas.microsoft.com/office/drawing/2014/main" id="{D53FC998-9E88-1546-9501-BB48D16420F3}"/>
                </a:ext>
              </a:extLst>
            </p:cNvPr>
            <p:cNvSpPr>
              <a:spLocks noChangeArrowheads="1"/>
            </p:cNvSpPr>
            <p:nvPr/>
          </p:nvSpPr>
          <p:spPr bwMode="auto">
            <a:xfrm>
              <a:off x="2526" y="2126"/>
              <a:ext cx="653" cy="29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a:solidFill>
                    <a:srgbClr val="000000"/>
                  </a:solidFill>
                </a:rPr>
                <a:t>Z Trof</a:t>
              </a:r>
            </a:p>
          </p:txBody>
        </p:sp>
      </p:grpSp>
      <p:sp>
        <p:nvSpPr>
          <p:cNvPr id="32785" name="Text Box 17">
            <a:extLst>
              <a:ext uri="{FF2B5EF4-FFF2-40B4-BE49-F238E27FC236}">
                <a16:creationId xmlns:a16="http://schemas.microsoft.com/office/drawing/2014/main" id="{A47477A9-814F-7844-AE98-ED51B7465A48}"/>
              </a:ext>
            </a:extLst>
          </p:cNvPr>
          <p:cNvSpPr txBox="1">
            <a:spLocks noChangeArrowheads="1"/>
          </p:cNvSpPr>
          <p:nvPr/>
        </p:nvSpPr>
        <p:spPr bwMode="auto">
          <a:xfrm>
            <a:off x="7037388" y="5353051"/>
            <a:ext cx="1295400" cy="9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defTabSz="457200" fontAlgn="base">
              <a:spcBef>
                <a:spcPct val="0"/>
              </a:spcBef>
              <a:spcAft>
                <a:spcPct val="0"/>
              </a:spcAft>
              <a:buClrTx/>
            </a:pPr>
            <a:r>
              <a:rPr lang="en-US" altLang="en-US" sz="5400" b="1">
                <a:solidFill>
                  <a:srgbClr val="000000"/>
                </a:solidFill>
              </a:rPr>
              <a:t>L</a:t>
            </a:r>
          </a:p>
        </p:txBody>
      </p:sp>
      <p:pic>
        <p:nvPicPr>
          <p:cNvPr id="19" name="Picture 12">
            <a:extLst>
              <a:ext uri="{FF2B5EF4-FFF2-40B4-BE49-F238E27FC236}">
                <a16:creationId xmlns:a16="http://schemas.microsoft.com/office/drawing/2014/main" id="{50442E7B-2CA4-6749-9E1B-9025737C86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2099"/>
          <a:stretch/>
        </p:blipFill>
        <p:spPr bwMode="auto">
          <a:xfrm>
            <a:off x="4601602" y="1740086"/>
            <a:ext cx="3986585" cy="14258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8374" name="Picture 6">
            <a:extLst>
              <a:ext uri="{FF2B5EF4-FFF2-40B4-BE49-F238E27FC236}">
                <a16:creationId xmlns:a16="http://schemas.microsoft.com/office/drawing/2014/main" id="{E615AB5D-9CC1-B141-9EE6-C4A7CC4776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7489" y="1822450"/>
            <a:ext cx="3895725" cy="227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 name="Group 1">
            <a:extLst>
              <a:ext uri="{FF2B5EF4-FFF2-40B4-BE49-F238E27FC236}">
                <a16:creationId xmlns:a16="http://schemas.microsoft.com/office/drawing/2014/main" id="{7EC4E82C-0146-364B-B27D-2453940F1E9A}"/>
              </a:ext>
            </a:extLst>
          </p:cNvPr>
          <p:cNvGrpSpPr>
            <a:grpSpLocks/>
          </p:cNvGrpSpPr>
          <p:nvPr/>
        </p:nvGrpSpPr>
        <p:grpSpPr bwMode="auto">
          <a:xfrm>
            <a:off x="6064250" y="3406589"/>
            <a:ext cx="2463800" cy="2571938"/>
            <a:chOff x="4540250" y="4821238"/>
            <a:chExt cx="2463800" cy="1157288"/>
          </a:xfrm>
        </p:grpSpPr>
        <p:sp>
          <p:nvSpPr>
            <p:cNvPr id="58379" name="Freeform 15">
              <a:extLst>
                <a:ext uri="{FF2B5EF4-FFF2-40B4-BE49-F238E27FC236}">
                  <a16:creationId xmlns:a16="http://schemas.microsoft.com/office/drawing/2014/main" id="{8DA3FECD-1D24-4F41-BA39-0ABD76F4CAA4}"/>
                </a:ext>
              </a:extLst>
            </p:cNvPr>
            <p:cNvSpPr>
              <a:spLocks noChangeArrowheads="1"/>
            </p:cNvSpPr>
            <p:nvPr/>
          </p:nvSpPr>
          <p:spPr bwMode="auto">
            <a:xfrm>
              <a:off x="4540250" y="4821238"/>
              <a:ext cx="1454150" cy="1157288"/>
            </a:xfrm>
            <a:custGeom>
              <a:avLst/>
              <a:gdLst>
                <a:gd name="T0" fmla="*/ 1164823 w 1456037"/>
                <a:gd name="T1" fmla="*/ 0 h 1158810"/>
                <a:gd name="T2" fmla="*/ 875496 w 1456037"/>
                <a:gd name="T3" fmla="*/ 289322 h 1158810"/>
                <a:gd name="T4" fmla="*/ 0 w 1456037"/>
                <a:gd name="T5" fmla="*/ 1012627 h 1158810"/>
                <a:gd name="T6" fmla="*/ 654743 w 1456037"/>
                <a:gd name="T7" fmla="*/ 1157288 h 1158810"/>
                <a:gd name="T8" fmla="*/ 1309487 w 1456037"/>
                <a:gd name="T9" fmla="*/ 723305 h 1158810"/>
                <a:gd name="T10" fmla="*/ 1454150 w 1456037"/>
                <a:gd name="T11" fmla="*/ 289322 h 1158810"/>
                <a:gd name="T12" fmla="*/ 0 60000 65536"/>
                <a:gd name="T13" fmla="*/ 0 60000 65536"/>
                <a:gd name="T14" fmla="*/ 0 60000 65536"/>
                <a:gd name="T15" fmla="*/ 0 60000 65536"/>
                <a:gd name="T16" fmla="*/ 0 60000 65536"/>
                <a:gd name="T17" fmla="*/ 0 60000 65536"/>
                <a:gd name="T18" fmla="*/ 0 w 1456037"/>
                <a:gd name="T19" fmla="*/ 869108 h 1158810"/>
                <a:gd name="T20" fmla="*/ 1311186 w 1456037"/>
                <a:gd name="T21" fmla="*/ 1158810 h 1158810"/>
              </a:gdLst>
              <a:ahLst/>
              <a:cxnLst>
                <a:cxn ang="T12">
                  <a:pos x="T0" y="T1"/>
                </a:cxn>
                <a:cxn ang="T13">
                  <a:pos x="T2" y="T3"/>
                </a:cxn>
                <a:cxn ang="T14">
                  <a:pos x="T4" y="T5"/>
                </a:cxn>
                <a:cxn ang="T15">
                  <a:pos x="T6" y="T7"/>
                </a:cxn>
                <a:cxn ang="T16">
                  <a:pos x="T8" y="T9"/>
                </a:cxn>
                <a:cxn ang="T17">
                  <a:pos x="T10" y="T11"/>
                </a:cxn>
              </a:cxnLst>
              <a:rect l="T18" t="T19" r="T20" b="T21"/>
              <a:pathLst>
                <a:path w="1456037" h="1158810">
                  <a:moveTo>
                    <a:pt x="0" y="869108"/>
                  </a:moveTo>
                  <a:lnTo>
                    <a:pt x="1021483" y="869108"/>
                  </a:lnTo>
                  <a:lnTo>
                    <a:pt x="1021483" y="289703"/>
                  </a:lnTo>
                  <a:lnTo>
                    <a:pt x="876632" y="289703"/>
                  </a:lnTo>
                  <a:lnTo>
                    <a:pt x="1166335" y="0"/>
                  </a:lnTo>
                  <a:lnTo>
                    <a:pt x="1456037" y="289703"/>
                  </a:lnTo>
                  <a:lnTo>
                    <a:pt x="1311186" y="289703"/>
                  </a:lnTo>
                  <a:lnTo>
                    <a:pt x="1311186" y="1158810"/>
                  </a:lnTo>
                  <a:lnTo>
                    <a:pt x="0" y="1158810"/>
                  </a:lnTo>
                  <a:lnTo>
                    <a:pt x="0" y="869108"/>
                  </a:lnTo>
                  <a:close/>
                </a:path>
              </a:pathLst>
            </a:custGeom>
            <a:solidFill>
              <a:srgbClr val="0000FF"/>
            </a:soli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sp>
          <p:nvSpPr>
            <p:cNvPr id="58380" name="Freeform 16">
              <a:extLst>
                <a:ext uri="{FF2B5EF4-FFF2-40B4-BE49-F238E27FC236}">
                  <a16:creationId xmlns:a16="http://schemas.microsoft.com/office/drawing/2014/main" id="{FD01C8E0-31EB-F144-9DBD-9A22D85AC4C7}"/>
                </a:ext>
              </a:extLst>
            </p:cNvPr>
            <p:cNvSpPr>
              <a:spLocks noChangeArrowheads="1"/>
            </p:cNvSpPr>
            <p:nvPr/>
          </p:nvSpPr>
          <p:spPr bwMode="auto">
            <a:xfrm flipH="1">
              <a:off x="5432425" y="4821238"/>
              <a:ext cx="1571625" cy="1125538"/>
            </a:xfrm>
            <a:custGeom>
              <a:avLst/>
              <a:gdLst>
                <a:gd name="T0" fmla="*/ 1290265 w 1573327"/>
                <a:gd name="T1" fmla="*/ 0 h 1126660"/>
                <a:gd name="T2" fmla="*/ 1008904 w 1573327"/>
                <a:gd name="T3" fmla="*/ 281385 h 1126660"/>
                <a:gd name="T4" fmla="*/ 0 w 1573327"/>
                <a:gd name="T5" fmla="*/ 984846 h 1126660"/>
                <a:gd name="T6" fmla="*/ 715472 w 1573327"/>
                <a:gd name="T7" fmla="*/ 1125538 h 1126660"/>
                <a:gd name="T8" fmla="*/ 1430945 w 1573327"/>
                <a:gd name="T9" fmla="*/ 703462 h 1126660"/>
                <a:gd name="T10" fmla="*/ 1571625 w 1573327"/>
                <a:gd name="T11" fmla="*/ 281385 h 1126660"/>
                <a:gd name="T12" fmla="*/ 0 60000 65536"/>
                <a:gd name="T13" fmla="*/ 0 60000 65536"/>
                <a:gd name="T14" fmla="*/ 0 60000 65536"/>
                <a:gd name="T15" fmla="*/ 0 60000 65536"/>
                <a:gd name="T16" fmla="*/ 0 60000 65536"/>
                <a:gd name="T17" fmla="*/ 0 60000 65536"/>
                <a:gd name="T18" fmla="*/ 0 w 1573327"/>
                <a:gd name="T19" fmla="*/ 844996 h 1126660"/>
                <a:gd name="T20" fmla="*/ 1432495 w 1573327"/>
                <a:gd name="T21" fmla="*/ 1126660 h 1126660"/>
              </a:gdLst>
              <a:ahLst/>
              <a:cxnLst>
                <a:cxn ang="T12">
                  <a:pos x="T0" y="T1"/>
                </a:cxn>
                <a:cxn ang="T13">
                  <a:pos x="T2" y="T3"/>
                </a:cxn>
                <a:cxn ang="T14">
                  <a:pos x="T4" y="T5"/>
                </a:cxn>
                <a:cxn ang="T15">
                  <a:pos x="T6" y="T7"/>
                </a:cxn>
                <a:cxn ang="T16">
                  <a:pos x="T8" y="T9"/>
                </a:cxn>
                <a:cxn ang="T17">
                  <a:pos x="T10" y="T11"/>
                </a:cxn>
              </a:cxnLst>
              <a:rect l="T18" t="T19" r="T20" b="T21"/>
              <a:pathLst>
                <a:path w="1573327" h="1126660">
                  <a:moveTo>
                    <a:pt x="0" y="844995"/>
                  </a:moveTo>
                  <a:lnTo>
                    <a:pt x="1150830" y="844995"/>
                  </a:lnTo>
                  <a:lnTo>
                    <a:pt x="1150830" y="281665"/>
                  </a:lnTo>
                  <a:lnTo>
                    <a:pt x="1009997" y="281665"/>
                  </a:lnTo>
                  <a:lnTo>
                    <a:pt x="1291662" y="0"/>
                  </a:lnTo>
                  <a:lnTo>
                    <a:pt x="1573327" y="281665"/>
                  </a:lnTo>
                  <a:lnTo>
                    <a:pt x="1432495" y="281665"/>
                  </a:lnTo>
                  <a:lnTo>
                    <a:pt x="1432495" y="1126660"/>
                  </a:lnTo>
                  <a:lnTo>
                    <a:pt x="0" y="1126660"/>
                  </a:lnTo>
                  <a:lnTo>
                    <a:pt x="0" y="844995"/>
                  </a:lnTo>
                  <a:close/>
                </a:path>
              </a:pathLst>
            </a:custGeom>
            <a:solidFill>
              <a:srgbClr val="0000FF"/>
            </a:soli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2ACA-0008-71E7-7BDD-19223DB9F3CC}"/>
              </a:ext>
            </a:extLst>
          </p:cNvPr>
          <p:cNvSpPr>
            <a:spLocks noGrp="1"/>
          </p:cNvSpPr>
          <p:nvPr>
            <p:ph type="title"/>
          </p:nvPr>
        </p:nvSpPr>
        <p:spPr/>
        <p:txBody>
          <a:bodyPr/>
          <a:lstStyle/>
          <a:p>
            <a:r>
              <a:rPr lang="en-US"/>
              <a:t>Derivations and maths</a:t>
            </a:r>
          </a:p>
        </p:txBody>
      </p:sp>
      <p:sp>
        <p:nvSpPr>
          <p:cNvPr id="3" name="Content Placeholder 2">
            <a:extLst>
              <a:ext uri="{FF2B5EF4-FFF2-40B4-BE49-F238E27FC236}">
                <a16:creationId xmlns:a16="http://schemas.microsoft.com/office/drawing/2014/main" id="{30D548B9-D9C6-E7AA-297E-DF7513C1F12B}"/>
              </a:ext>
            </a:extLst>
          </p:cNvPr>
          <p:cNvSpPr>
            <a:spLocks noGrp="1"/>
          </p:cNvSpPr>
          <p:nvPr>
            <p:ph idx="1"/>
          </p:nvPr>
        </p:nvSpPr>
        <p:spPr/>
        <p:txBody>
          <a:bodyPr/>
          <a:lstStyle/>
          <a:p>
            <a:r>
              <a:rPr lang="en-US">
                <a:hlinkClick r:id="rId2"/>
              </a:rPr>
              <a:t>https://en.wikipedia.org/wiki/Omega_equation</a:t>
            </a:r>
          </a:p>
          <a:p>
            <a:endParaRPr lang="en-US">
              <a:hlinkClick r:id="rId2"/>
            </a:endParaRPr>
          </a:p>
          <a:p>
            <a:r>
              <a:rPr lang="en-US">
                <a:hlinkClick r:id="rId2"/>
              </a:rPr>
              <a:t>https://snowball.millersville.edu/~adecaria/ESCI343/esci343_lesson02_QG_tendency_eqn.pdf</a:t>
            </a:r>
            <a:endParaRPr lang="en-US"/>
          </a:p>
          <a:p>
            <a:endParaRPr lang="en-US"/>
          </a:p>
          <a:p>
            <a:endParaRPr lang="en-US"/>
          </a:p>
        </p:txBody>
      </p:sp>
      <p:pic>
        <p:nvPicPr>
          <p:cNvPr id="4" name="Picture 3">
            <a:extLst>
              <a:ext uri="{FF2B5EF4-FFF2-40B4-BE49-F238E27FC236}">
                <a16:creationId xmlns:a16="http://schemas.microsoft.com/office/drawing/2014/main" id="{28F8F749-13BF-5F49-09EA-D97B6A598BA7}"/>
              </a:ext>
            </a:extLst>
          </p:cNvPr>
          <p:cNvPicPr>
            <a:picLocks noChangeAspect="1"/>
          </p:cNvPicPr>
          <p:nvPr/>
        </p:nvPicPr>
        <p:blipFill>
          <a:blip r:embed="rId3"/>
          <a:stretch>
            <a:fillRect/>
          </a:stretch>
        </p:blipFill>
        <p:spPr>
          <a:xfrm>
            <a:off x="188009" y="4047566"/>
            <a:ext cx="12003991" cy="2203263"/>
          </a:xfrm>
          <a:prstGeom prst="rect">
            <a:avLst/>
          </a:prstGeom>
        </p:spPr>
      </p:pic>
      <p:sp>
        <p:nvSpPr>
          <p:cNvPr id="5" name="TextBox 4">
            <a:extLst>
              <a:ext uri="{FF2B5EF4-FFF2-40B4-BE49-F238E27FC236}">
                <a16:creationId xmlns:a16="http://schemas.microsoft.com/office/drawing/2014/main" id="{4568A640-369B-0E95-742B-9D97C9A775AC}"/>
              </a:ext>
            </a:extLst>
          </p:cNvPr>
          <p:cNvSpPr txBox="1"/>
          <p:nvPr/>
        </p:nvSpPr>
        <p:spPr>
          <a:xfrm>
            <a:off x="2339788" y="4954676"/>
            <a:ext cx="301686" cy="369332"/>
          </a:xfrm>
          <a:prstGeom prst="rect">
            <a:avLst/>
          </a:prstGeom>
          <a:noFill/>
        </p:spPr>
        <p:txBody>
          <a:bodyPr wrap="none" rtlCol="0">
            <a:spAutoFit/>
          </a:bodyPr>
          <a:lstStyle/>
          <a:p>
            <a:r>
              <a:rPr lang="en-US">
                <a:solidFill>
                  <a:srgbClr val="FF0000"/>
                </a:solidFill>
              </a:rPr>
              <a:t>2</a:t>
            </a:r>
          </a:p>
        </p:txBody>
      </p:sp>
    </p:spTree>
    <p:extLst>
      <p:ext uri="{BB962C8B-B14F-4D97-AF65-F5344CB8AC3E}">
        <p14:creationId xmlns:p14="http://schemas.microsoft.com/office/powerpoint/2010/main" val="3248842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 Box 1">
            <a:extLst>
              <a:ext uri="{FF2B5EF4-FFF2-40B4-BE49-F238E27FC236}">
                <a16:creationId xmlns:a16="http://schemas.microsoft.com/office/drawing/2014/main" id="{842AA2C9-E884-3344-8704-B58BD3816AFD}"/>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4400">
                <a:solidFill>
                  <a:srgbClr val="000000"/>
                </a:solidFill>
                <a:latin typeface="Calibri" panose="020F0502020204030204" pitchFamily="34" charset="0"/>
              </a:rPr>
              <a:t>East-west section: omega</a:t>
            </a:r>
          </a:p>
        </p:txBody>
      </p:sp>
      <p:sp>
        <p:nvSpPr>
          <p:cNvPr id="60418" name="Text Box 2">
            <a:extLst>
              <a:ext uri="{FF2B5EF4-FFF2-40B4-BE49-F238E27FC236}">
                <a16:creationId xmlns:a16="http://schemas.microsoft.com/office/drawing/2014/main" id="{77067762-7A3A-804E-B076-8D3F19C76FB5}"/>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60419" name="Picture 3">
            <a:extLst>
              <a:ext uri="{FF2B5EF4-FFF2-40B4-BE49-F238E27FC236}">
                <a16:creationId xmlns:a16="http://schemas.microsoft.com/office/drawing/2014/main" id="{80F6B90E-28E5-094E-959B-8C1CA080B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1600200"/>
            <a:ext cx="7632700" cy="4762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AutoShape 4">
            <a:extLst>
              <a:ext uri="{FF2B5EF4-FFF2-40B4-BE49-F238E27FC236}">
                <a16:creationId xmlns:a16="http://schemas.microsoft.com/office/drawing/2014/main" id="{3D8BF40F-B9F1-9449-B395-D97C1257D23E}"/>
              </a:ext>
            </a:extLst>
          </p:cNvPr>
          <p:cNvSpPr>
            <a:spLocks noChangeArrowheads="1"/>
          </p:cNvSpPr>
          <p:nvPr/>
        </p:nvSpPr>
        <p:spPr bwMode="auto">
          <a:xfrm>
            <a:off x="7291388" y="3019426"/>
            <a:ext cx="1619250" cy="2543175"/>
          </a:xfrm>
          <a:prstGeom prst="upArrow">
            <a:avLst>
              <a:gd name="adj1" fmla="val 50000"/>
              <a:gd name="adj2" fmla="val 49990"/>
            </a:avLst>
          </a:prstGeom>
          <a:noFill/>
          <a:ln w="38160">
            <a:solidFill>
              <a:srgbClr val="C0504D"/>
            </a:solidFill>
            <a:round/>
            <a:headEnd/>
            <a:tailEnd/>
          </a:ln>
          <a:effectLst>
            <a:outerShdw dist="75597" dir="1064680" algn="ctr" rotWithShape="0">
              <a:srgbClr val="808080">
                <a:alpha val="35036"/>
              </a:srgbClr>
            </a:outerShdw>
          </a:effectLst>
          <a:extLst>
            <a:ext uri="{909E8E84-426E-40DD-AFC4-6F175D3DCCD1}">
              <a14:hiddenFill xmlns:a14="http://schemas.microsoft.com/office/drawing/2010/main">
                <a:solidFill>
                  <a:srgbClr val="FFFFFF"/>
                </a:solidFill>
              </a14:hiddenFill>
            </a:ext>
          </a:extLst>
        </p:spPr>
        <p:txBody>
          <a:bodyPr wrap="none" anchor="ctr"/>
          <a:lstStyle/>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in order</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to create the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needed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cool core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(low </a:t>
            </a:r>
            <a:r>
              <a:rPr lang="en-US" altLang="en-US" dirty="0">
                <a:solidFill>
                  <a:srgbClr val="FFFFFF"/>
                </a:solidFill>
                <a:latin typeface="Symbol" pitchFamily="2" charset="2"/>
                <a:ea typeface="ＭＳ Ｐゴシック" panose="020B0600070205080204" pitchFamily="34" charset="-128"/>
              </a:rPr>
              <a:t>D</a:t>
            </a:r>
            <a:r>
              <a:rPr lang="en-US" altLang="en-US" dirty="0">
                <a:solidFill>
                  <a:srgbClr val="FFFFFF"/>
                </a:solidFill>
                <a:latin typeface="Arial" panose="020B0604020202020204" pitchFamily="34" charset="0"/>
                <a:ea typeface="ＭＳ Ｐゴシック" panose="020B0600070205080204" pitchFamily="34" charset="-128"/>
              </a:rPr>
              <a:t>Z),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so balance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can again prevail</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a:t>
            </a:r>
          </a:p>
        </p:txBody>
      </p:sp>
      <p:sp>
        <p:nvSpPr>
          <p:cNvPr id="6" name="Rectangle 13">
            <a:extLst>
              <a:ext uri="{FF2B5EF4-FFF2-40B4-BE49-F238E27FC236}">
                <a16:creationId xmlns:a16="http://schemas.microsoft.com/office/drawing/2014/main" id="{42CD9281-1ED0-C846-8700-8E80A3C248FC}"/>
              </a:ext>
            </a:extLst>
          </p:cNvPr>
          <p:cNvSpPr>
            <a:spLocks noChangeArrowheads="1"/>
          </p:cNvSpPr>
          <p:nvPr/>
        </p:nvSpPr>
        <p:spPr bwMode="auto">
          <a:xfrm>
            <a:off x="7391400" y="2660650"/>
            <a:ext cx="1447800" cy="46355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dirty="0">
                <a:solidFill>
                  <a:srgbClr val="000000"/>
                </a:solidFill>
                <a:sym typeface="Wingdings" pitchFamily="2" charset="2"/>
              </a:rPr>
              <a:t> </a:t>
            </a:r>
            <a:r>
              <a:rPr lang="en-US" altLang="en-US" sz="2400" b="1" dirty="0">
                <a:solidFill>
                  <a:srgbClr val="000000"/>
                </a:solidFill>
              </a:rPr>
              <a:t>Z </a:t>
            </a:r>
            <a:r>
              <a:rPr lang="en-US" altLang="en-US" sz="2400" b="1" dirty="0" err="1">
                <a:solidFill>
                  <a:srgbClr val="000000"/>
                </a:solidFill>
              </a:rPr>
              <a:t>Trof</a:t>
            </a:r>
            <a:endParaRPr lang="en-US" altLang="en-US" sz="2400" b="1" dirty="0">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BE683B-8F99-8BDE-C5D4-C18C3C0DBAAA}"/>
              </a:ext>
            </a:extLst>
          </p:cNvPr>
          <p:cNvPicPr>
            <a:picLocks noChangeAspect="1"/>
          </p:cNvPicPr>
          <p:nvPr/>
        </p:nvPicPr>
        <p:blipFill>
          <a:blip r:embed="rId2"/>
          <a:stretch>
            <a:fillRect/>
          </a:stretch>
        </p:blipFill>
        <p:spPr>
          <a:xfrm>
            <a:off x="1277471" y="833621"/>
            <a:ext cx="9415244" cy="6024380"/>
          </a:xfrm>
          <a:prstGeom prst="rect">
            <a:avLst/>
          </a:prstGeom>
        </p:spPr>
      </p:pic>
      <p:sp>
        <p:nvSpPr>
          <p:cNvPr id="4" name="TextBox 3">
            <a:extLst>
              <a:ext uri="{FF2B5EF4-FFF2-40B4-BE49-F238E27FC236}">
                <a16:creationId xmlns:a16="http://schemas.microsoft.com/office/drawing/2014/main" id="{41DA10AB-8471-EE37-28D0-4D5C603132F0}"/>
              </a:ext>
            </a:extLst>
          </p:cNvPr>
          <p:cNvSpPr txBox="1"/>
          <p:nvPr/>
        </p:nvSpPr>
        <p:spPr>
          <a:xfrm>
            <a:off x="497541" y="282388"/>
            <a:ext cx="10972800" cy="523220"/>
          </a:xfrm>
          <a:prstGeom prst="rect">
            <a:avLst/>
          </a:prstGeom>
          <a:noFill/>
        </p:spPr>
        <p:txBody>
          <a:bodyPr wrap="square" rtlCol="0">
            <a:spAutoFit/>
          </a:bodyPr>
          <a:lstStyle/>
          <a:p>
            <a:pPr algn="ctr"/>
            <a:r>
              <a:rPr lang="en-US" sz="2800"/>
              <a:t>QG omega (vorticity advection term only) computed for this case </a:t>
            </a:r>
          </a:p>
        </p:txBody>
      </p:sp>
    </p:spTree>
    <p:extLst>
      <p:ext uri="{BB962C8B-B14F-4D97-AF65-F5344CB8AC3E}">
        <p14:creationId xmlns:p14="http://schemas.microsoft.com/office/powerpoint/2010/main" val="131423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DA10AB-8471-EE37-28D0-4D5C603132F0}"/>
              </a:ext>
            </a:extLst>
          </p:cNvPr>
          <p:cNvSpPr txBox="1"/>
          <p:nvPr/>
        </p:nvSpPr>
        <p:spPr>
          <a:xfrm>
            <a:off x="497541" y="282388"/>
            <a:ext cx="10972800" cy="523220"/>
          </a:xfrm>
          <a:prstGeom prst="rect">
            <a:avLst/>
          </a:prstGeom>
          <a:noFill/>
        </p:spPr>
        <p:txBody>
          <a:bodyPr wrap="square" rtlCol="0">
            <a:spAutoFit/>
          </a:bodyPr>
          <a:lstStyle/>
          <a:p>
            <a:pPr algn="ctr"/>
            <a:r>
              <a:rPr lang="en-US" sz="2800"/>
              <a:t>TOTAL omega in MERRA2 </a:t>
            </a:r>
          </a:p>
        </p:txBody>
      </p:sp>
      <p:pic>
        <p:nvPicPr>
          <p:cNvPr id="5" name="Picture 4">
            <a:extLst>
              <a:ext uri="{FF2B5EF4-FFF2-40B4-BE49-F238E27FC236}">
                <a16:creationId xmlns:a16="http://schemas.microsoft.com/office/drawing/2014/main" id="{C0BFE111-07CD-71C5-05A1-1DC1E286B966}"/>
              </a:ext>
            </a:extLst>
          </p:cNvPr>
          <p:cNvPicPr>
            <a:picLocks noChangeAspect="1"/>
          </p:cNvPicPr>
          <p:nvPr/>
        </p:nvPicPr>
        <p:blipFill>
          <a:blip r:embed="rId2"/>
          <a:stretch>
            <a:fillRect/>
          </a:stretch>
        </p:blipFill>
        <p:spPr>
          <a:xfrm>
            <a:off x="1245290" y="805608"/>
            <a:ext cx="9423514" cy="6035864"/>
          </a:xfrm>
          <a:prstGeom prst="rect">
            <a:avLst/>
          </a:prstGeom>
        </p:spPr>
      </p:pic>
    </p:spTree>
    <p:extLst>
      <p:ext uri="{BB962C8B-B14F-4D97-AF65-F5344CB8AC3E}">
        <p14:creationId xmlns:p14="http://schemas.microsoft.com/office/powerpoint/2010/main" val="691823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DA10AB-8471-EE37-28D0-4D5C603132F0}"/>
              </a:ext>
            </a:extLst>
          </p:cNvPr>
          <p:cNvSpPr txBox="1"/>
          <p:nvPr/>
        </p:nvSpPr>
        <p:spPr>
          <a:xfrm>
            <a:off x="497541" y="282388"/>
            <a:ext cx="10972800" cy="523220"/>
          </a:xfrm>
          <a:prstGeom prst="rect">
            <a:avLst/>
          </a:prstGeom>
          <a:noFill/>
        </p:spPr>
        <p:txBody>
          <a:bodyPr wrap="square" rtlCol="0">
            <a:spAutoFit/>
          </a:bodyPr>
          <a:lstStyle/>
          <a:p>
            <a:pPr algn="ctr"/>
            <a:r>
              <a:rPr lang="en-US" sz="2800"/>
              <a:t>‘Verification’ in the form of satellite IR cloud field</a:t>
            </a:r>
          </a:p>
        </p:txBody>
      </p:sp>
      <p:pic>
        <p:nvPicPr>
          <p:cNvPr id="3" name="Picture 2">
            <a:extLst>
              <a:ext uri="{FF2B5EF4-FFF2-40B4-BE49-F238E27FC236}">
                <a16:creationId xmlns:a16="http://schemas.microsoft.com/office/drawing/2014/main" id="{43F9AD88-3E81-2601-C79D-3992B7265C1C}"/>
              </a:ext>
            </a:extLst>
          </p:cNvPr>
          <p:cNvPicPr>
            <a:picLocks noChangeAspect="1"/>
          </p:cNvPicPr>
          <p:nvPr/>
        </p:nvPicPr>
        <p:blipFill>
          <a:blip r:embed="rId2"/>
          <a:stretch>
            <a:fillRect/>
          </a:stretch>
        </p:blipFill>
        <p:spPr>
          <a:xfrm>
            <a:off x="1287310" y="694846"/>
            <a:ext cx="9295526" cy="6163154"/>
          </a:xfrm>
          <a:prstGeom prst="rect">
            <a:avLst/>
          </a:prstGeom>
        </p:spPr>
      </p:pic>
    </p:spTree>
    <p:extLst>
      <p:ext uri="{BB962C8B-B14F-4D97-AF65-F5344CB8AC3E}">
        <p14:creationId xmlns:p14="http://schemas.microsoft.com/office/powerpoint/2010/main" val="164083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id="{2AFE0C77-1CE0-8B42-B0F8-FDA6FAC9E643}"/>
              </a:ext>
            </a:extLst>
          </p:cNvPr>
          <p:cNvSpPr txBox="1">
            <a:spLocks noChangeArrowheads="1"/>
          </p:cNvSpPr>
          <p:nvPr/>
        </p:nvSpPr>
        <p:spPr bwMode="auto">
          <a:xfrm>
            <a:off x="225287" y="130176"/>
            <a:ext cx="11688417"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4400" dirty="0">
                <a:solidFill>
                  <a:srgbClr val="000000"/>
                </a:solidFill>
                <a:latin typeface="Calibri" panose="020F0502020204030204" pitchFamily="34" charset="0"/>
              </a:rPr>
              <a:t>Warm horizontal advection demands even more upward motion, if the cool core is to be built</a:t>
            </a:r>
          </a:p>
        </p:txBody>
      </p:sp>
      <p:sp>
        <p:nvSpPr>
          <p:cNvPr id="44034" name="Text Box 2">
            <a:extLst>
              <a:ext uri="{FF2B5EF4-FFF2-40B4-BE49-F238E27FC236}">
                <a16:creationId xmlns:a16="http://schemas.microsoft.com/office/drawing/2014/main" id="{C5DE8CBA-115C-B841-A876-8058B89C17C7}"/>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nvGrpSpPr>
          <p:cNvPr id="44035" name="Group 3">
            <a:extLst>
              <a:ext uri="{FF2B5EF4-FFF2-40B4-BE49-F238E27FC236}">
                <a16:creationId xmlns:a16="http://schemas.microsoft.com/office/drawing/2014/main" id="{24686E9B-2543-EC46-A505-8C43B3299922}"/>
              </a:ext>
            </a:extLst>
          </p:cNvPr>
          <p:cNvGrpSpPr>
            <a:grpSpLocks/>
          </p:cNvGrpSpPr>
          <p:nvPr/>
        </p:nvGrpSpPr>
        <p:grpSpPr bwMode="auto">
          <a:xfrm>
            <a:off x="4637089" y="2406651"/>
            <a:ext cx="2695575" cy="1008063"/>
            <a:chOff x="1961" y="1516"/>
            <a:chExt cx="1698" cy="635"/>
          </a:xfrm>
        </p:grpSpPr>
        <p:sp>
          <p:nvSpPr>
            <p:cNvPr id="44052" name="AutoShape 4">
              <a:extLst>
                <a:ext uri="{FF2B5EF4-FFF2-40B4-BE49-F238E27FC236}">
                  <a16:creationId xmlns:a16="http://schemas.microsoft.com/office/drawing/2014/main" id="{B7070645-9EA6-CB42-BA28-B81DBBE609EC}"/>
                </a:ext>
              </a:extLst>
            </p:cNvPr>
            <p:cNvSpPr>
              <a:spLocks noChangeArrowheads="1"/>
            </p:cNvSpPr>
            <p:nvPr/>
          </p:nvSpPr>
          <p:spPr bwMode="auto">
            <a:xfrm>
              <a:off x="2085" y="1822"/>
              <a:ext cx="1574" cy="329"/>
            </a:xfrm>
            <a:prstGeom prst="curvedUpArrow">
              <a:avLst>
                <a:gd name="adj1" fmla="val 25051"/>
                <a:gd name="adj2" fmla="val 50123"/>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4053" name="AutoShape 5">
              <a:extLst>
                <a:ext uri="{FF2B5EF4-FFF2-40B4-BE49-F238E27FC236}">
                  <a16:creationId xmlns:a16="http://schemas.microsoft.com/office/drawing/2014/main" id="{7E11681D-BF60-B941-80A6-59E7B86C283C}"/>
                </a:ext>
              </a:extLst>
            </p:cNvPr>
            <p:cNvSpPr>
              <a:spLocks noChangeArrowheads="1"/>
            </p:cNvSpPr>
            <p:nvPr/>
          </p:nvSpPr>
          <p:spPr bwMode="auto">
            <a:xfrm flipH="1" flipV="1">
              <a:off x="1960" y="1516"/>
              <a:ext cx="1682" cy="293"/>
            </a:xfrm>
            <a:prstGeom prst="curvedUpArrow">
              <a:avLst>
                <a:gd name="adj1" fmla="val 25062"/>
                <a:gd name="adj2" fmla="val 5015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4054" name="Text Box 6">
              <a:extLst>
                <a:ext uri="{FF2B5EF4-FFF2-40B4-BE49-F238E27FC236}">
                  <a16:creationId xmlns:a16="http://schemas.microsoft.com/office/drawing/2014/main" id="{5C0D0379-8522-C74F-8677-1556BB08D235}"/>
                </a:ext>
              </a:extLst>
            </p:cNvPr>
            <p:cNvSpPr txBox="1">
              <a:spLocks noChangeArrowheads="1"/>
            </p:cNvSpPr>
            <p:nvPr/>
          </p:nvSpPr>
          <p:spPr bwMode="auto">
            <a:xfrm>
              <a:off x="2043" y="1591"/>
              <a:ext cx="1501"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grpSp>
        <p:nvGrpSpPr>
          <p:cNvPr id="44036" name="Group 7">
            <a:extLst>
              <a:ext uri="{FF2B5EF4-FFF2-40B4-BE49-F238E27FC236}">
                <a16:creationId xmlns:a16="http://schemas.microsoft.com/office/drawing/2014/main" id="{BA59EF0B-7530-754B-AF77-14771B7DF766}"/>
              </a:ext>
            </a:extLst>
          </p:cNvPr>
          <p:cNvGrpSpPr>
            <a:grpSpLocks/>
          </p:cNvGrpSpPr>
          <p:nvPr/>
        </p:nvGrpSpPr>
        <p:grpSpPr bwMode="auto">
          <a:xfrm>
            <a:off x="6267450" y="4770438"/>
            <a:ext cx="2122488" cy="1008062"/>
            <a:chOff x="2988" y="3005"/>
            <a:chExt cx="1337" cy="635"/>
          </a:xfrm>
        </p:grpSpPr>
        <p:sp>
          <p:nvSpPr>
            <p:cNvPr id="44050" name="AutoShape 8">
              <a:extLst>
                <a:ext uri="{FF2B5EF4-FFF2-40B4-BE49-F238E27FC236}">
                  <a16:creationId xmlns:a16="http://schemas.microsoft.com/office/drawing/2014/main" id="{79E25ED3-0EFE-CD4B-B836-0A17155DBEFC}"/>
                </a:ext>
              </a:extLst>
            </p:cNvPr>
            <p:cNvSpPr>
              <a:spLocks noChangeArrowheads="1"/>
            </p:cNvSpPr>
            <p:nvPr/>
          </p:nvSpPr>
          <p:spPr bwMode="auto">
            <a:xfrm>
              <a:off x="3085" y="3311"/>
              <a:ext cx="1239" cy="329"/>
            </a:xfrm>
            <a:prstGeom prst="curvedUpArrow">
              <a:avLst>
                <a:gd name="adj1" fmla="val 19719"/>
                <a:gd name="adj2" fmla="val 39455"/>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sp>
          <p:nvSpPr>
            <p:cNvPr id="44051" name="AutoShape 9">
              <a:extLst>
                <a:ext uri="{FF2B5EF4-FFF2-40B4-BE49-F238E27FC236}">
                  <a16:creationId xmlns:a16="http://schemas.microsoft.com/office/drawing/2014/main" id="{3C8F4C4B-D8D9-2C4F-94FA-7B282949AA4D}"/>
                </a:ext>
              </a:extLst>
            </p:cNvPr>
            <p:cNvSpPr>
              <a:spLocks noChangeArrowheads="1"/>
            </p:cNvSpPr>
            <p:nvPr/>
          </p:nvSpPr>
          <p:spPr bwMode="auto">
            <a:xfrm flipH="1" flipV="1">
              <a:off x="2987" y="3004"/>
              <a:ext cx="1324" cy="293"/>
            </a:xfrm>
            <a:prstGeom prst="curvedUpArrow">
              <a:avLst>
                <a:gd name="adj1" fmla="val 19728"/>
                <a:gd name="adj2" fmla="val 39476"/>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sp>
        <p:nvSpPr>
          <p:cNvPr id="44037" name="Text Box 10">
            <a:extLst>
              <a:ext uri="{FF2B5EF4-FFF2-40B4-BE49-F238E27FC236}">
                <a16:creationId xmlns:a16="http://schemas.microsoft.com/office/drawing/2014/main" id="{E92B6ECB-FD89-3349-8C7A-C934A7A13E4A}"/>
              </a:ext>
            </a:extLst>
          </p:cNvPr>
          <p:cNvSpPr txBox="1">
            <a:spLocks noChangeArrowheads="1"/>
          </p:cNvSpPr>
          <p:nvPr/>
        </p:nvSpPr>
        <p:spPr bwMode="auto">
          <a:xfrm>
            <a:off x="7888288" y="4578350"/>
            <a:ext cx="1676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a:solidFill>
                  <a:srgbClr val="000000"/>
                </a:solidFill>
              </a:rPr>
              <a:t>warm air flowing north</a:t>
            </a:r>
          </a:p>
        </p:txBody>
      </p:sp>
      <p:sp>
        <p:nvSpPr>
          <p:cNvPr id="44038" name="Text Box 11">
            <a:extLst>
              <a:ext uri="{FF2B5EF4-FFF2-40B4-BE49-F238E27FC236}">
                <a16:creationId xmlns:a16="http://schemas.microsoft.com/office/drawing/2014/main" id="{2C984C0D-FDFE-8346-8CB6-F6C5BDCCB01C}"/>
              </a:ext>
            </a:extLst>
          </p:cNvPr>
          <p:cNvSpPr txBox="1">
            <a:spLocks noChangeArrowheads="1"/>
          </p:cNvSpPr>
          <p:nvPr/>
        </p:nvSpPr>
        <p:spPr bwMode="auto">
          <a:xfrm>
            <a:off x="5788025" y="4405313"/>
            <a:ext cx="1676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a:solidFill>
                  <a:srgbClr val="0000FF"/>
                </a:solidFill>
              </a:rPr>
              <a:t>cool air flowing south</a:t>
            </a:r>
          </a:p>
        </p:txBody>
      </p:sp>
      <p:pic>
        <p:nvPicPr>
          <p:cNvPr id="44039" name="Picture 12">
            <a:extLst>
              <a:ext uri="{FF2B5EF4-FFF2-40B4-BE49-F238E27FC236}">
                <a16:creationId xmlns:a16="http://schemas.microsoft.com/office/drawing/2014/main" id="{DA4F347A-7F17-BD42-9691-6BBE6A2BD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0" y="1470025"/>
            <a:ext cx="7766050" cy="5202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40" name="Text Box 13">
            <a:extLst>
              <a:ext uri="{FF2B5EF4-FFF2-40B4-BE49-F238E27FC236}">
                <a16:creationId xmlns:a16="http://schemas.microsoft.com/office/drawing/2014/main" id="{9E918084-D70B-E24A-AD79-19E040B205A3}"/>
              </a:ext>
            </a:extLst>
          </p:cNvPr>
          <p:cNvSpPr txBox="1">
            <a:spLocks noChangeArrowheads="1"/>
          </p:cNvSpPr>
          <p:nvPr/>
        </p:nvSpPr>
        <p:spPr bwMode="auto">
          <a:xfrm>
            <a:off x="8040688" y="4730750"/>
            <a:ext cx="1676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a:solidFill>
                  <a:srgbClr val="000000"/>
                </a:solidFill>
              </a:rPr>
              <a:t>warm air flowing north</a:t>
            </a:r>
          </a:p>
        </p:txBody>
      </p:sp>
      <p:sp>
        <p:nvSpPr>
          <p:cNvPr id="44042" name="Line 15">
            <a:extLst>
              <a:ext uri="{FF2B5EF4-FFF2-40B4-BE49-F238E27FC236}">
                <a16:creationId xmlns:a16="http://schemas.microsoft.com/office/drawing/2014/main" id="{80824C6F-3E2D-AA4B-B655-08E783E08FA5}"/>
              </a:ext>
            </a:extLst>
          </p:cNvPr>
          <p:cNvSpPr>
            <a:spLocks noChangeShapeType="1"/>
          </p:cNvSpPr>
          <p:nvPr/>
        </p:nvSpPr>
        <p:spPr bwMode="auto">
          <a:xfrm flipH="1" flipV="1">
            <a:off x="6654801" y="2239963"/>
            <a:ext cx="144463" cy="3694112"/>
          </a:xfrm>
          <a:prstGeom prst="line">
            <a:avLst/>
          </a:prstGeom>
          <a:noFill/>
          <a:ln w="25560">
            <a:solidFill>
              <a:srgbClr val="000000"/>
            </a:solidFill>
            <a:miter lim="800000"/>
            <a:headEnd/>
            <a:tailEnd/>
          </a:ln>
          <a:effectLst>
            <a:outerShdw dist="74769" dir="938535" algn="ctr" rotWithShape="0">
              <a:srgbClr val="808080">
                <a:alpha val="38033"/>
              </a:srgbClr>
            </a:outerShdw>
          </a:effectLst>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sp>
        <p:nvSpPr>
          <p:cNvPr id="44043" name="Line 16">
            <a:extLst>
              <a:ext uri="{FF2B5EF4-FFF2-40B4-BE49-F238E27FC236}">
                <a16:creationId xmlns:a16="http://schemas.microsoft.com/office/drawing/2014/main" id="{5CE29907-129B-0444-80C9-E738658F856C}"/>
              </a:ext>
            </a:extLst>
          </p:cNvPr>
          <p:cNvSpPr>
            <a:spLocks noChangeShapeType="1"/>
          </p:cNvSpPr>
          <p:nvPr/>
        </p:nvSpPr>
        <p:spPr bwMode="auto">
          <a:xfrm flipH="1" flipV="1">
            <a:off x="8572501" y="2239964"/>
            <a:ext cx="144463" cy="3754437"/>
          </a:xfrm>
          <a:prstGeom prst="line">
            <a:avLst/>
          </a:prstGeom>
          <a:noFill/>
          <a:ln w="25560">
            <a:solidFill>
              <a:srgbClr val="000000"/>
            </a:solidFill>
            <a:miter lim="800000"/>
            <a:headEnd/>
            <a:tailEnd/>
          </a:ln>
          <a:effectLst>
            <a:outerShdw dist="74769" dir="938535" algn="ctr" rotWithShape="0">
              <a:srgbClr val="808080">
                <a:alpha val="38033"/>
              </a:srgbClr>
            </a:outerShdw>
          </a:effectLst>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grpSp>
        <p:nvGrpSpPr>
          <p:cNvPr id="44046" name="Group 19">
            <a:extLst>
              <a:ext uri="{FF2B5EF4-FFF2-40B4-BE49-F238E27FC236}">
                <a16:creationId xmlns:a16="http://schemas.microsoft.com/office/drawing/2014/main" id="{F685BD22-6094-CC4C-85B6-90EE613DBBCB}"/>
              </a:ext>
            </a:extLst>
          </p:cNvPr>
          <p:cNvGrpSpPr>
            <a:grpSpLocks/>
          </p:cNvGrpSpPr>
          <p:nvPr/>
        </p:nvGrpSpPr>
        <p:grpSpPr bwMode="auto">
          <a:xfrm>
            <a:off x="4611689" y="2241551"/>
            <a:ext cx="2695575" cy="866775"/>
            <a:chOff x="1945" y="1412"/>
            <a:chExt cx="1698" cy="546"/>
          </a:xfrm>
        </p:grpSpPr>
        <p:sp>
          <p:nvSpPr>
            <p:cNvPr id="44048" name="AutoShape 20">
              <a:extLst>
                <a:ext uri="{FF2B5EF4-FFF2-40B4-BE49-F238E27FC236}">
                  <a16:creationId xmlns:a16="http://schemas.microsoft.com/office/drawing/2014/main" id="{E38221A7-C366-414C-A9FD-D018DED6C05A}"/>
                </a:ext>
              </a:extLst>
            </p:cNvPr>
            <p:cNvSpPr>
              <a:spLocks noChangeArrowheads="1"/>
            </p:cNvSpPr>
            <p:nvPr/>
          </p:nvSpPr>
          <p:spPr bwMode="auto">
            <a:xfrm>
              <a:off x="2069" y="1675"/>
              <a:ext cx="1574" cy="283"/>
            </a:xfrm>
            <a:prstGeom prst="curvedUpArrow">
              <a:avLst>
                <a:gd name="adj1" fmla="val 29122"/>
                <a:gd name="adj2" fmla="val 58271"/>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lIns="90000" tIns="46800" rIns="90000" bIns="46800"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3600">
                  <a:solidFill>
                    <a:srgbClr val="000000"/>
                  </a:solidFill>
                  <a:latin typeface="Calibri" panose="020F0502020204030204" pitchFamily="34" charset="0"/>
                </a:rPr>
                <a:t>TROF</a:t>
              </a:r>
            </a:p>
            <a:p>
              <a:pPr algn="ctr" defTabSz="457200" fontAlgn="base">
                <a:spcBef>
                  <a:spcPct val="0"/>
                </a:spcBef>
                <a:spcAft>
                  <a:spcPct val="0"/>
                </a:spcAft>
                <a:buClrTx/>
              </a:pPr>
              <a:endParaRPr lang="en-US" altLang="en-US" sz="3600">
                <a:solidFill>
                  <a:srgbClr val="000000"/>
                </a:solidFill>
                <a:latin typeface="Calibri" panose="020F0502020204030204" pitchFamily="34" charset="0"/>
              </a:endParaRPr>
            </a:p>
          </p:txBody>
        </p:sp>
        <p:sp>
          <p:nvSpPr>
            <p:cNvPr id="44049" name="AutoShape 21">
              <a:extLst>
                <a:ext uri="{FF2B5EF4-FFF2-40B4-BE49-F238E27FC236}">
                  <a16:creationId xmlns:a16="http://schemas.microsoft.com/office/drawing/2014/main" id="{B24DA7CD-B525-2C4C-8BDD-ADD204D92F23}"/>
                </a:ext>
              </a:extLst>
            </p:cNvPr>
            <p:cNvSpPr>
              <a:spLocks noChangeArrowheads="1"/>
            </p:cNvSpPr>
            <p:nvPr/>
          </p:nvSpPr>
          <p:spPr bwMode="auto">
            <a:xfrm flipH="1" flipV="1">
              <a:off x="1945" y="1412"/>
              <a:ext cx="1682" cy="252"/>
            </a:xfrm>
            <a:prstGeom prst="curvedUpArrow">
              <a:avLst>
                <a:gd name="adj1" fmla="val 29140"/>
                <a:gd name="adj2" fmla="val 58310"/>
                <a:gd name="adj3" fmla="val 25000"/>
              </a:avLst>
            </a:prstGeom>
            <a:solidFill>
              <a:srgbClr val="FFFFFF"/>
            </a:solidFill>
            <a:ln w="9360">
              <a:solidFill>
                <a:srgbClr val="008000"/>
              </a:solidFill>
              <a:miter lim="800000"/>
              <a:headEnd/>
              <a:tailEnd/>
            </a:ln>
            <a:effectLst>
              <a:outerShdw dist="75597" dir="1064680" algn="ctr" rotWithShape="0">
                <a:srgbClr val="808080">
                  <a:alpha val="35036"/>
                </a:srgbClr>
              </a:outerShdw>
            </a:effec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grpSp>
      <p:grpSp>
        <p:nvGrpSpPr>
          <p:cNvPr id="24" name="Group 23">
            <a:extLst>
              <a:ext uri="{FF2B5EF4-FFF2-40B4-BE49-F238E27FC236}">
                <a16:creationId xmlns:a16="http://schemas.microsoft.com/office/drawing/2014/main" id="{06F45A53-A4AC-F04E-8849-8291DF05BD26}"/>
              </a:ext>
            </a:extLst>
          </p:cNvPr>
          <p:cNvGrpSpPr>
            <a:grpSpLocks/>
          </p:cNvGrpSpPr>
          <p:nvPr/>
        </p:nvGrpSpPr>
        <p:grpSpPr bwMode="auto">
          <a:xfrm>
            <a:off x="7521989" y="4450177"/>
            <a:ext cx="2463800" cy="1157287"/>
            <a:chOff x="4540250" y="4821238"/>
            <a:chExt cx="2463800" cy="1157288"/>
          </a:xfrm>
        </p:grpSpPr>
        <p:sp>
          <p:nvSpPr>
            <p:cNvPr id="25" name="Freeform 15">
              <a:extLst>
                <a:ext uri="{FF2B5EF4-FFF2-40B4-BE49-F238E27FC236}">
                  <a16:creationId xmlns:a16="http://schemas.microsoft.com/office/drawing/2014/main" id="{FF7EAF4F-30D4-7443-88AB-5C7EEB5BD910}"/>
                </a:ext>
              </a:extLst>
            </p:cNvPr>
            <p:cNvSpPr>
              <a:spLocks noChangeArrowheads="1"/>
            </p:cNvSpPr>
            <p:nvPr/>
          </p:nvSpPr>
          <p:spPr bwMode="auto">
            <a:xfrm>
              <a:off x="4540250" y="4821238"/>
              <a:ext cx="1454150" cy="1157288"/>
            </a:xfrm>
            <a:custGeom>
              <a:avLst/>
              <a:gdLst>
                <a:gd name="T0" fmla="*/ 1164823 w 1456037"/>
                <a:gd name="T1" fmla="*/ 0 h 1158810"/>
                <a:gd name="T2" fmla="*/ 875496 w 1456037"/>
                <a:gd name="T3" fmla="*/ 289322 h 1158810"/>
                <a:gd name="T4" fmla="*/ 0 w 1456037"/>
                <a:gd name="T5" fmla="*/ 1012627 h 1158810"/>
                <a:gd name="T6" fmla="*/ 654743 w 1456037"/>
                <a:gd name="T7" fmla="*/ 1157288 h 1158810"/>
                <a:gd name="T8" fmla="*/ 1309487 w 1456037"/>
                <a:gd name="T9" fmla="*/ 723305 h 1158810"/>
                <a:gd name="T10" fmla="*/ 1454150 w 1456037"/>
                <a:gd name="T11" fmla="*/ 289322 h 1158810"/>
                <a:gd name="T12" fmla="*/ 0 60000 65536"/>
                <a:gd name="T13" fmla="*/ 0 60000 65536"/>
                <a:gd name="T14" fmla="*/ 0 60000 65536"/>
                <a:gd name="T15" fmla="*/ 0 60000 65536"/>
                <a:gd name="T16" fmla="*/ 0 60000 65536"/>
                <a:gd name="T17" fmla="*/ 0 60000 65536"/>
                <a:gd name="T18" fmla="*/ 0 w 1456037"/>
                <a:gd name="T19" fmla="*/ 869108 h 1158810"/>
                <a:gd name="T20" fmla="*/ 1311186 w 1456037"/>
                <a:gd name="T21" fmla="*/ 1158810 h 1158810"/>
              </a:gdLst>
              <a:ahLst/>
              <a:cxnLst>
                <a:cxn ang="T12">
                  <a:pos x="T0" y="T1"/>
                </a:cxn>
                <a:cxn ang="T13">
                  <a:pos x="T2" y="T3"/>
                </a:cxn>
                <a:cxn ang="T14">
                  <a:pos x="T4" y="T5"/>
                </a:cxn>
                <a:cxn ang="T15">
                  <a:pos x="T6" y="T7"/>
                </a:cxn>
                <a:cxn ang="T16">
                  <a:pos x="T8" y="T9"/>
                </a:cxn>
                <a:cxn ang="T17">
                  <a:pos x="T10" y="T11"/>
                </a:cxn>
              </a:cxnLst>
              <a:rect l="T18" t="T19" r="T20" b="T21"/>
              <a:pathLst>
                <a:path w="1456037" h="1158810">
                  <a:moveTo>
                    <a:pt x="0" y="869108"/>
                  </a:moveTo>
                  <a:lnTo>
                    <a:pt x="1021483" y="869108"/>
                  </a:lnTo>
                  <a:lnTo>
                    <a:pt x="1021483" y="289703"/>
                  </a:lnTo>
                  <a:lnTo>
                    <a:pt x="876632" y="289703"/>
                  </a:lnTo>
                  <a:lnTo>
                    <a:pt x="1166335" y="0"/>
                  </a:lnTo>
                  <a:lnTo>
                    <a:pt x="1456037" y="289703"/>
                  </a:lnTo>
                  <a:lnTo>
                    <a:pt x="1311186" y="289703"/>
                  </a:lnTo>
                  <a:lnTo>
                    <a:pt x="1311186" y="1158810"/>
                  </a:lnTo>
                  <a:lnTo>
                    <a:pt x="0" y="1158810"/>
                  </a:lnTo>
                  <a:lnTo>
                    <a:pt x="0" y="869108"/>
                  </a:lnTo>
                  <a:close/>
                </a:path>
              </a:pathLst>
            </a:custGeom>
            <a:solidFill>
              <a:srgbClr val="0000FF"/>
            </a:soli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sp>
          <p:nvSpPr>
            <p:cNvPr id="26" name="Freeform 16">
              <a:extLst>
                <a:ext uri="{FF2B5EF4-FFF2-40B4-BE49-F238E27FC236}">
                  <a16:creationId xmlns:a16="http://schemas.microsoft.com/office/drawing/2014/main" id="{0E6C2A27-8A3E-F348-9E16-AD7EFD7E25AB}"/>
                </a:ext>
              </a:extLst>
            </p:cNvPr>
            <p:cNvSpPr>
              <a:spLocks noChangeArrowheads="1"/>
            </p:cNvSpPr>
            <p:nvPr/>
          </p:nvSpPr>
          <p:spPr bwMode="auto">
            <a:xfrm flipH="1">
              <a:off x="5432425" y="4821238"/>
              <a:ext cx="1571625" cy="1125538"/>
            </a:xfrm>
            <a:custGeom>
              <a:avLst/>
              <a:gdLst>
                <a:gd name="T0" fmla="*/ 1290265 w 1573327"/>
                <a:gd name="T1" fmla="*/ 0 h 1126660"/>
                <a:gd name="T2" fmla="*/ 1008904 w 1573327"/>
                <a:gd name="T3" fmla="*/ 281385 h 1126660"/>
                <a:gd name="T4" fmla="*/ 0 w 1573327"/>
                <a:gd name="T5" fmla="*/ 984846 h 1126660"/>
                <a:gd name="T6" fmla="*/ 715472 w 1573327"/>
                <a:gd name="T7" fmla="*/ 1125538 h 1126660"/>
                <a:gd name="T8" fmla="*/ 1430945 w 1573327"/>
                <a:gd name="T9" fmla="*/ 703462 h 1126660"/>
                <a:gd name="T10" fmla="*/ 1571625 w 1573327"/>
                <a:gd name="T11" fmla="*/ 281385 h 1126660"/>
                <a:gd name="T12" fmla="*/ 0 60000 65536"/>
                <a:gd name="T13" fmla="*/ 0 60000 65536"/>
                <a:gd name="T14" fmla="*/ 0 60000 65536"/>
                <a:gd name="T15" fmla="*/ 0 60000 65536"/>
                <a:gd name="T16" fmla="*/ 0 60000 65536"/>
                <a:gd name="T17" fmla="*/ 0 60000 65536"/>
                <a:gd name="T18" fmla="*/ 0 w 1573327"/>
                <a:gd name="T19" fmla="*/ 844996 h 1126660"/>
                <a:gd name="T20" fmla="*/ 1432495 w 1573327"/>
                <a:gd name="T21" fmla="*/ 1126660 h 1126660"/>
              </a:gdLst>
              <a:ahLst/>
              <a:cxnLst>
                <a:cxn ang="T12">
                  <a:pos x="T0" y="T1"/>
                </a:cxn>
                <a:cxn ang="T13">
                  <a:pos x="T2" y="T3"/>
                </a:cxn>
                <a:cxn ang="T14">
                  <a:pos x="T4" y="T5"/>
                </a:cxn>
                <a:cxn ang="T15">
                  <a:pos x="T6" y="T7"/>
                </a:cxn>
                <a:cxn ang="T16">
                  <a:pos x="T8" y="T9"/>
                </a:cxn>
                <a:cxn ang="T17">
                  <a:pos x="T10" y="T11"/>
                </a:cxn>
              </a:cxnLst>
              <a:rect l="T18" t="T19" r="T20" b="T21"/>
              <a:pathLst>
                <a:path w="1573327" h="1126660">
                  <a:moveTo>
                    <a:pt x="0" y="844995"/>
                  </a:moveTo>
                  <a:lnTo>
                    <a:pt x="1150830" y="844995"/>
                  </a:lnTo>
                  <a:lnTo>
                    <a:pt x="1150830" y="281665"/>
                  </a:lnTo>
                  <a:lnTo>
                    <a:pt x="1009997" y="281665"/>
                  </a:lnTo>
                  <a:lnTo>
                    <a:pt x="1291662" y="0"/>
                  </a:lnTo>
                  <a:lnTo>
                    <a:pt x="1573327" y="281665"/>
                  </a:lnTo>
                  <a:lnTo>
                    <a:pt x="1432495" y="281665"/>
                  </a:lnTo>
                  <a:lnTo>
                    <a:pt x="1432495" y="1126660"/>
                  </a:lnTo>
                  <a:lnTo>
                    <a:pt x="0" y="1126660"/>
                  </a:lnTo>
                  <a:lnTo>
                    <a:pt x="0" y="844995"/>
                  </a:lnTo>
                  <a:close/>
                </a:path>
              </a:pathLst>
            </a:custGeom>
            <a:solidFill>
              <a:srgbClr val="0000FF"/>
            </a:solidFill>
            <a:ln w="9360">
              <a:solidFill>
                <a:srgbClr val="4A7EBB"/>
              </a:solidFill>
              <a:miter lim="800000"/>
              <a:headEnd/>
              <a:tailEnd/>
            </a:ln>
            <a:effectLst>
              <a:outerShdw dist="75597" dir="1064680" algn="ctr" rotWithShape="0">
                <a:srgbClr val="808080">
                  <a:alpha val="35036"/>
                </a:srgbClr>
              </a:outerShdw>
            </a:effectLst>
          </p:spPr>
          <p:txBody>
            <a:bodyPr wrap="none" anchor="ctr"/>
            <a:lstStyle/>
            <a:p>
              <a:pPr defTabSz="457200" eaLnBrk="0" fontAlgn="base" hangingPunct="0">
                <a:spcBef>
                  <a:spcPct val="0"/>
                </a:spcBef>
                <a:spcAft>
                  <a:spcPct val="0"/>
                </a:spcAft>
              </a:pPr>
              <a:endParaRPr lang="en-US">
                <a:solidFill>
                  <a:srgbClr val="FFFFFF"/>
                </a:solidFill>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3497401310"/>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 Box 1">
            <a:extLst>
              <a:ext uri="{FF2B5EF4-FFF2-40B4-BE49-F238E27FC236}">
                <a16:creationId xmlns:a16="http://schemas.microsoft.com/office/drawing/2014/main" id="{842AA2C9-E884-3344-8704-B58BD3816AFD}"/>
              </a:ext>
            </a:extLst>
          </p:cNvPr>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4400">
                <a:solidFill>
                  <a:srgbClr val="000000"/>
                </a:solidFill>
                <a:latin typeface="Calibri" panose="020F0502020204030204" pitchFamily="34" charset="0"/>
              </a:rPr>
              <a:t>East-west section: omega</a:t>
            </a:r>
          </a:p>
        </p:txBody>
      </p:sp>
      <p:sp>
        <p:nvSpPr>
          <p:cNvPr id="60418" name="Text Box 2">
            <a:extLst>
              <a:ext uri="{FF2B5EF4-FFF2-40B4-BE49-F238E27FC236}">
                <a16:creationId xmlns:a16="http://schemas.microsoft.com/office/drawing/2014/main" id="{77067762-7A3A-804E-B076-8D3F19C76FB5}"/>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60419" name="Picture 3">
            <a:extLst>
              <a:ext uri="{FF2B5EF4-FFF2-40B4-BE49-F238E27FC236}">
                <a16:creationId xmlns:a16="http://schemas.microsoft.com/office/drawing/2014/main" id="{80F6B90E-28E5-094E-959B-8C1CA080B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1600200"/>
            <a:ext cx="7632700" cy="4762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AutoShape 4">
            <a:extLst>
              <a:ext uri="{FF2B5EF4-FFF2-40B4-BE49-F238E27FC236}">
                <a16:creationId xmlns:a16="http://schemas.microsoft.com/office/drawing/2014/main" id="{3D8BF40F-B9F1-9449-B395-D97C1257D23E}"/>
              </a:ext>
            </a:extLst>
          </p:cNvPr>
          <p:cNvSpPr>
            <a:spLocks noChangeArrowheads="1"/>
          </p:cNvSpPr>
          <p:nvPr/>
        </p:nvSpPr>
        <p:spPr bwMode="auto">
          <a:xfrm>
            <a:off x="7291388" y="3019426"/>
            <a:ext cx="1619250" cy="2543175"/>
          </a:xfrm>
          <a:prstGeom prst="upArrow">
            <a:avLst>
              <a:gd name="adj1" fmla="val 50000"/>
              <a:gd name="adj2" fmla="val 49990"/>
            </a:avLst>
          </a:prstGeom>
          <a:noFill/>
          <a:ln w="38160">
            <a:solidFill>
              <a:srgbClr val="C0504D"/>
            </a:solidFill>
            <a:round/>
            <a:headEnd/>
            <a:tailEnd/>
          </a:ln>
          <a:effectLst>
            <a:outerShdw dist="75597" dir="1064680" algn="ctr" rotWithShape="0">
              <a:srgbClr val="808080">
                <a:alpha val="35036"/>
              </a:srgbClr>
            </a:outerShdw>
          </a:effectLst>
          <a:extLst>
            <a:ext uri="{909E8E84-426E-40DD-AFC4-6F175D3DCCD1}">
              <a14:hiddenFill xmlns:a14="http://schemas.microsoft.com/office/drawing/2010/main">
                <a:solidFill>
                  <a:srgbClr val="FFFFFF"/>
                </a:solidFill>
              </a14:hiddenFill>
            </a:ext>
          </a:extLst>
        </p:spPr>
        <p:txBody>
          <a:bodyPr wrap="none" anchor="ctr"/>
          <a:lstStyle/>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ascent</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creates the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needed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cool core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(low </a:t>
            </a:r>
            <a:r>
              <a:rPr lang="en-US" altLang="en-US" dirty="0">
                <a:solidFill>
                  <a:srgbClr val="FFFFFF"/>
                </a:solidFill>
                <a:latin typeface="Symbol" pitchFamily="2" charset="2"/>
                <a:ea typeface="ＭＳ Ｐゴシック" panose="020B0600070205080204" pitchFamily="34" charset="-128"/>
              </a:rPr>
              <a:t>D</a:t>
            </a:r>
            <a:r>
              <a:rPr lang="en-US" altLang="en-US" dirty="0">
                <a:solidFill>
                  <a:srgbClr val="FFFFFF"/>
                </a:solidFill>
                <a:latin typeface="Arial" panose="020B0604020202020204" pitchFamily="34" charset="0"/>
                <a:ea typeface="ＭＳ Ｐゴシック" panose="020B0600070205080204" pitchFamily="34" charset="-128"/>
              </a:rPr>
              <a:t>Z),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so that balance </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can again prevail</a:t>
            </a:r>
          </a:p>
          <a:p>
            <a:pPr algn="ctr" defTabSz="457200" fontAlgn="base">
              <a:spcBef>
                <a:spcPct val="0"/>
              </a:spcBef>
              <a:spcAft>
                <a:spcPct val="0"/>
              </a:spcAft>
              <a:buClr>
                <a:srgbClr val="000000"/>
              </a:buClr>
              <a:buSzPct val="100000"/>
            </a:pPr>
            <a:r>
              <a:rPr lang="en-US" altLang="en-US" dirty="0">
                <a:solidFill>
                  <a:srgbClr val="FFFFFF"/>
                </a:solidFill>
                <a:latin typeface="Arial" panose="020B0604020202020204" pitchFamily="34" charset="0"/>
                <a:ea typeface="ＭＳ Ｐゴシック" panose="020B0600070205080204" pitchFamily="34" charset="-128"/>
              </a:rPr>
              <a:t>…</a:t>
            </a:r>
          </a:p>
        </p:txBody>
      </p:sp>
      <p:sp>
        <p:nvSpPr>
          <p:cNvPr id="6" name="Rectangle 13">
            <a:extLst>
              <a:ext uri="{FF2B5EF4-FFF2-40B4-BE49-F238E27FC236}">
                <a16:creationId xmlns:a16="http://schemas.microsoft.com/office/drawing/2014/main" id="{42CD9281-1ED0-C846-8700-8E80A3C248FC}"/>
              </a:ext>
            </a:extLst>
          </p:cNvPr>
          <p:cNvSpPr>
            <a:spLocks noChangeArrowheads="1"/>
          </p:cNvSpPr>
          <p:nvPr/>
        </p:nvSpPr>
        <p:spPr bwMode="auto">
          <a:xfrm>
            <a:off x="7391400" y="2571005"/>
            <a:ext cx="1447800" cy="833178"/>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2400" b="1" dirty="0">
                <a:solidFill>
                  <a:srgbClr val="000000"/>
                </a:solidFill>
                <a:sym typeface="Wingdings" pitchFamily="2" charset="2"/>
              </a:rPr>
              <a:t>to build</a:t>
            </a:r>
          </a:p>
          <a:p>
            <a:pPr algn="ctr" defTabSz="457200" fontAlgn="base">
              <a:spcBef>
                <a:spcPct val="0"/>
              </a:spcBef>
              <a:spcAft>
                <a:spcPct val="0"/>
              </a:spcAft>
              <a:buClrTx/>
            </a:pPr>
            <a:r>
              <a:rPr lang="en-US" altLang="en-US" sz="2400" b="1" dirty="0">
                <a:solidFill>
                  <a:srgbClr val="000000"/>
                </a:solidFill>
              </a:rPr>
              <a:t>Z </a:t>
            </a:r>
            <a:r>
              <a:rPr lang="en-US" altLang="en-US" sz="2400" b="1" dirty="0" err="1">
                <a:solidFill>
                  <a:srgbClr val="000000"/>
                </a:solidFill>
              </a:rPr>
              <a:t>Trof</a:t>
            </a:r>
            <a:endParaRPr lang="en-US" altLang="en-US" sz="2400" b="1" dirty="0">
              <a:solidFill>
                <a:srgbClr val="000000"/>
              </a:solidFill>
            </a:endParaRPr>
          </a:p>
        </p:txBody>
      </p:sp>
      <p:sp>
        <p:nvSpPr>
          <p:cNvPr id="7" name="AutoShape 4">
            <a:extLst>
              <a:ext uri="{FF2B5EF4-FFF2-40B4-BE49-F238E27FC236}">
                <a16:creationId xmlns:a16="http://schemas.microsoft.com/office/drawing/2014/main" id="{8771BE61-7329-7543-943E-020D52DB16FD}"/>
              </a:ext>
            </a:extLst>
          </p:cNvPr>
          <p:cNvSpPr>
            <a:spLocks noChangeArrowheads="1"/>
          </p:cNvSpPr>
          <p:nvPr/>
        </p:nvSpPr>
        <p:spPr bwMode="auto">
          <a:xfrm>
            <a:off x="8232683" y="4034117"/>
            <a:ext cx="1619250" cy="1537448"/>
          </a:xfrm>
          <a:prstGeom prst="upArrow">
            <a:avLst>
              <a:gd name="adj1" fmla="val 50000"/>
              <a:gd name="adj2" fmla="val 49990"/>
            </a:avLst>
          </a:prstGeom>
          <a:noFill/>
          <a:ln w="38160">
            <a:solidFill>
              <a:srgbClr val="C0504D"/>
            </a:solidFill>
            <a:round/>
            <a:headEnd/>
            <a:tailEnd/>
          </a:ln>
          <a:effectLst>
            <a:outerShdw dist="75597" dir="1064680" algn="ctr" rotWithShape="0">
              <a:srgbClr val="808080">
                <a:alpha val="35036"/>
              </a:srgbClr>
            </a:outerShdw>
          </a:effectLst>
          <a:extLst>
            <a:ext uri="{909E8E84-426E-40DD-AFC4-6F175D3DCCD1}">
              <a14:hiddenFill xmlns:a14="http://schemas.microsoft.com/office/drawing/2010/main">
                <a:solidFill>
                  <a:srgbClr val="FFFFFF"/>
                </a:solidFill>
              </a14:hiddenFill>
            </a:ext>
          </a:extLst>
        </p:spPr>
        <p:txBody>
          <a:bodyPr wrap="none" anchor="ctr"/>
          <a:lstStyle/>
          <a:p>
            <a:pPr algn="ctr" defTabSz="457200" fontAlgn="base">
              <a:spcBef>
                <a:spcPct val="0"/>
              </a:spcBef>
              <a:spcAft>
                <a:spcPct val="0"/>
              </a:spcAft>
              <a:buClr>
                <a:srgbClr val="000000"/>
              </a:buClr>
              <a:buSzPct val="100000"/>
            </a:pPr>
            <a:endParaRPr lang="en-US" altLang="en-US" dirty="0">
              <a:solidFill>
                <a:srgbClr val="FFFFFF"/>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9348549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 Box 1">
            <a:extLst>
              <a:ext uri="{FF2B5EF4-FFF2-40B4-BE49-F238E27FC236}">
                <a16:creationId xmlns:a16="http://schemas.microsoft.com/office/drawing/2014/main" id="{FC2B9C0F-BA72-5049-9F8A-FE6F65EF1627}"/>
              </a:ext>
            </a:extLst>
          </p:cNvPr>
          <p:cNvSpPr txBox="1">
            <a:spLocks noChangeArrowheads="1"/>
          </p:cNvSpPr>
          <p:nvPr/>
        </p:nvSpPr>
        <p:spPr bwMode="auto">
          <a:xfrm>
            <a:off x="5497514" y="130176"/>
            <a:ext cx="4713287"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ＭＳ Ｐゴシック" panose="020B0600070205080204" pitchFamily="34" charset="-128"/>
              </a:defRPr>
            </a:lvl9pPr>
          </a:lstStyle>
          <a:p>
            <a:pPr algn="ctr" defTabSz="457200" fontAlgn="base">
              <a:spcBef>
                <a:spcPct val="0"/>
              </a:spcBef>
              <a:spcAft>
                <a:spcPct val="0"/>
              </a:spcAft>
              <a:buClrTx/>
            </a:pPr>
            <a:r>
              <a:rPr lang="en-US" altLang="en-US" sz="4400">
                <a:solidFill>
                  <a:srgbClr val="000000"/>
                </a:solidFill>
                <a:latin typeface="Calibri" panose="020F0502020204030204" pitchFamily="34" charset="0"/>
              </a:rPr>
              <a:t>Vertical motion and clouds</a:t>
            </a:r>
          </a:p>
        </p:txBody>
      </p:sp>
      <p:sp>
        <p:nvSpPr>
          <p:cNvPr id="62466" name="Text Box 2">
            <a:extLst>
              <a:ext uri="{FF2B5EF4-FFF2-40B4-BE49-F238E27FC236}">
                <a16:creationId xmlns:a16="http://schemas.microsoft.com/office/drawing/2014/main" id="{533230EE-8712-0240-80D7-1820CE360E5B}"/>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pPr>
            <a:endParaRPr lang="en-US" altLang="en-US">
              <a:solidFill>
                <a:srgbClr val="FFFFFF"/>
              </a:solidFill>
              <a:latin typeface="Arial" panose="020B0604020202020204" pitchFamily="34" charset="0"/>
              <a:ea typeface="ＭＳ Ｐゴシック" panose="020B0600070205080204" pitchFamily="34" charset="-128"/>
            </a:endParaRPr>
          </a:p>
        </p:txBody>
      </p:sp>
      <p:pic>
        <p:nvPicPr>
          <p:cNvPr id="62467" name="Picture 3">
            <a:extLst>
              <a:ext uri="{FF2B5EF4-FFF2-40B4-BE49-F238E27FC236}">
                <a16:creationId xmlns:a16="http://schemas.microsoft.com/office/drawing/2014/main" id="{4D1D4C7B-9A22-7A48-BC30-ACAC882EE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
            <a:ext cx="3973513" cy="4708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468" name="Picture 4">
            <a:extLst>
              <a:ext uri="{FF2B5EF4-FFF2-40B4-BE49-F238E27FC236}">
                <a16:creationId xmlns:a16="http://schemas.microsoft.com/office/drawing/2014/main" id="{8BEFB616-3177-864C-AB95-99F113D4F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738" y="3357564"/>
            <a:ext cx="7307262" cy="3500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Part I: COMET/</a:t>
            </a:r>
            <a:r>
              <a:rPr lang="en-US" sz="4000" dirty="0" err="1">
                <a:solidFill>
                  <a:srgbClr val="FFFFFF"/>
                </a:solidFill>
              </a:rPr>
              <a:t>MetEd</a:t>
            </a:r>
            <a:r>
              <a:rPr lang="en-US" sz="4000" dirty="0">
                <a:solidFill>
                  <a:srgbClr val="FFFFFF"/>
                </a:solidFill>
              </a:rPr>
              <a:t> </a:t>
            </a:r>
          </a:p>
        </p:txBody>
      </p:sp>
      <p:sp>
        <p:nvSpPr>
          <p:cNvPr id="3" name="Content Placeholder 2">
            <a:extLst>
              <a:ext uri="{FF2B5EF4-FFF2-40B4-BE49-F238E27FC236}">
                <a16:creationId xmlns:a16="http://schemas.microsoft.com/office/drawing/2014/main" id="{F3200D0D-5EBE-D247-A1A7-212F1512C16D}"/>
              </a:ext>
            </a:extLst>
          </p:cNvPr>
          <p:cNvSpPr>
            <a:spLocks noGrp="1"/>
          </p:cNvSpPr>
          <p:nvPr>
            <p:ph idx="1"/>
          </p:nvPr>
        </p:nvSpPr>
        <p:spPr>
          <a:xfrm>
            <a:off x="1179226" y="3092970"/>
            <a:ext cx="9833548" cy="2693976"/>
          </a:xfrm>
        </p:spPr>
        <p:txBody>
          <a:bodyPr>
            <a:normAutofit/>
          </a:bodyPr>
          <a:lstStyle/>
          <a:p>
            <a:r>
              <a:rPr lang="en-US" dirty="0">
                <a:solidFill>
                  <a:srgbClr val="000000"/>
                </a:solidFill>
              </a:rPr>
              <a:t>Here is a nice tool for viewing the classic “wave” view of the QG omega equation. Give it a look – </a:t>
            </a:r>
            <a:r>
              <a:rPr lang="en-US" dirty="0">
                <a:solidFill>
                  <a:srgbClr val="FF0000"/>
                </a:solidFill>
              </a:rPr>
              <a:t>notice that hovering over equation terms lights up the names for them, or vice versa.</a:t>
            </a:r>
          </a:p>
          <a:p>
            <a:endParaRPr lang="en-US" dirty="0">
              <a:solidFill>
                <a:srgbClr val="000000"/>
              </a:solidFill>
              <a:hlinkClick r:id="rId3"/>
            </a:endParaRPr>
          </a:p>
          <a:p>
            <a:r>
              <a:rPr lang="en-US" dirty="0">
                <a:hlinkClick r:id="rId3"/>
              </a:rPr>
              <a:t>https://www.meted.ucar.edu/labs/synoptic/qgoe_sample/</a:t>
            </a:r>
            <a:r>
              <a:rPr lang="en-US" dirty="0"/>
              <a:t> </a:t>
            </a:r>
          </a:p>
          <a:p>
            <a:endParaRPr lang="en-US" sz="2000" dirty="0">
              <a:solidFill>
                <a:srgbClr val="000000"/>
              </a:solidFill>
            </a:endParaRPr>
          </a:p>
          <a:p>
            <a:pPr marL="0" indent="0">
              <a:buNone/>
            </a:pPr>
            <a:endParaRPr lang="en-US" sz="2000" dirty="0">
              <a:solidFill>
                <a:srgbClr val="000000"/>
              </a:solidFill>
            </a:endParaRPr>
          </a:p>
        </p:txBody>
      </p:sp>
    </p:spTree>
    <p:extLst>
      <p:ext uri="{BB962C8B-B14F-4D97-AF65-F5344CB8AC3E}">
        <p14:creationId xmlns:p14="http://schemas.microsoft.com/office/powerpoint/2010/main" val="382988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Part II: From the LMT lab book </a:t>
            </a:r>
          </a:p>
        </p:txBody>
      </p:sp>
      <p:sp>
        <p:nvSpPr>
          <p:cNvPr id="3" name="Content Placeholder 2">
            <a:extLst>
              <a:ext uri="{FF2B5EF4-FFF2-40B4-BE49-F238E27FC236}">
                <a16:creationId xmlns:a16="http://schemas.microsoft.com/office/drawing/2014/main" id="{F3200D0D-5EBE-D247-A1A7-212F1512C16D}"/>
              </a:ext>
            </a:extLst>
          </p:cNvPr>
          <p:cNvSpPr>
            <a:spLocks noGrp="1"/>
          </p:cNvSpPr>
          <p:nvPr>
            <p:ph idx="1"/>
          </p:nvPr>
        </p:nvSpPr>
        <p:spPr>
          <a:xfrm>
            <a:off x="1179226" y="3092970"/>
            <a:ext cx="9833548" cy="2693976"/>
          </a:xfrm>
        </p:spPr>
        <p:txBody>
          <a:bodyPr>
            <a:normAutofit/>
          </a:bodyPr>
          <a:lstStyle/>
          <a:p>
            <a:endParaRPr lang="en-US" sz="2000" dirty="0">
              <a:solidFill>
                <a:srgbClr val="000000"/>
              </a:solidFill>
            </a:endParaRPr>
          </a:p>
        </p:txBody>
      </p:sp>
      <p:pic>
        <p:nvPicPr>
          <p:cNvPr id="4" name="Picture 3">
            <a:extLst>
              <a:ext uri="{FF2B5EF4-FFF2-40B4-BE49-F238E27FC236}">
                <a16:creationId xmlns:a16="http://schemas.microsoft.com/office/drawing/2014/main" id="{AD68571D-E53F-6A4F-A2C4-F7204C588D5B}"/>
              </a:ext>
            </a:extLst>
          </p:cNvPr>
          <p:cNvPicPr>
            <a:picLocks noChangeAspect="1"/>
          </p:cNvPicPr>
          <p:nvPr/>
        </p:nvPicPr>
        <p:blipFill>
          <a:blip r:embed="rId3"/>
          <a:stretch>
            <a:fillRect/>
          </a:stretch>
        </p:blipFill>
        <p:spPr>
          <a:xfrm>
            <a:off x="1179226" y="201706"/>
            <a:ext cx="9423434" cy="6454588"/>
          </a:xfrm>
          <a:prstGeom prst="rect">
            <a:avLst/>
          </a:prstGeom>
        </p:spPr>
      </p:pic>
    </p:spTree>
    <p:extLst>
      <p:ext uri="{BB962C8B-B14F-4D97-AF65-F5344CB8AC3E}">
        <p14:creationId xmlns:p14="http://schemas.microsoft.com/office/powerpoint/2010/main" val="140102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endParaRPr lang="en-US" sz="4000" dirty="0">
              <a:solidFill>
                <a:srgbClr val="FFFFFF"/>
              </a:solidFill>
            </a:endParaRPr>
          </a:p>
        </p:txBody>
      </p:sp>
      <p:sp>
        <p:nvSpPr>
          <p:cNvPr id="3" name="Content Placeholder 2">
            <a:extLst>
              <a:ext uri="{FF2B5EF4-FFF2-40B4-BE49-F238E27FC236}">
                <a16:creationId xmlns:a16="http://schemas.microsoft.com/office/drawing/2014/main" id="{F3200D0D-5EBE-D247-A1A7-212F1512C16D}"/>
              </a:ext>
            </a:extLst>
          </p:cNvPr>
          <p:cNvSpPr>
            <a:spLocks noGrp="1"/>
          </p:cNvSpPr>
          <p:nvPr>
            <p:ph idx="1"/>
          </p:nvPr>
        </p:nvSpPr>
        <p:spPr>
          <a:xfrm>
            <a:off x="8515350" y="4011624"/>
            <a:ext cx="3638550" cy="2693976"/>
          </a:xfrm>
        </p:spPr>
        <p:txBody>
          <a:bodyPr>
            <a:normAutofit/>
          </a:bodyPr>
          <a:lstStyle/>
          <a:p>
            <a:endParaRPr lang="en-US" sz="2000" dirty="0">
              <a:solidFill>
                <a:srgbClr val="000000"/>
              </a:solidFill>
            </a:endParaRPr>
          </a:p>
        </p:txBody>
      </p:sp>
      <p:pic>
        <p:nvPicPr>
          <p:cNvPr id="4" name="Picture 3">
            <a:extLst>
              <a:ext uri="{FF2B5EF4-FFF2-40B4-BE49-F238E27FC236}">
                <a16:creationId xmlns:a16="http://schemas.microsoft.com/office/drawing/2014/main" id="{AD68571D-E53F-6A4F-A2C4-F7204C588D5B}"/>
              </a:ext>
            </a:extLst>
          </p:cNvPr>
          <p:cNvPicPr>
            <a:picLocks noChangeAspect="1"/>
          </p:cNvPicPr>
          <p:nvPr/>
        </p:nvPicPr>
        <p:blipFill rotWithShape="1">
          <a:blip r:embed="rId3"/>
          <a:srcRect t="28305"/>
          <a:stretch/>
        </p:blipFill>
        <p:spPr>
          <a:xfrm>
            <a:off x="4724400" y="0"/>
            <a:ext cx="7467600" cy="3667138"/>
          </a:xfrm>
          <a:prstGeom prst="rect">
            <a:avLst/>
          </a:prstGeom>
        </p:spPr>
      </p:pic>
      <p:pic>
        <p:nvPicPr>
          <p:cNvPr id="6" name="Picture 5">
            <a:extLst>
              <a:ext uri="{FF2B5EF4-FFF2-40B4-BE49-F238E27FC236}">
                <a16:creationId xmlns:a16="http://schemas.microsoft.com/office/drawing/2014/main" id="{4A5CE6FC-7995-6147-9B55-0F1D309F3DE3}"/>
              </a:ext>
            </a:extLst>
          </p:cNvPr>
          <p:cNvPicPr>
            <a:picLocks noChangeAspect="1"/>
          </p:cNvPicPr>
          <p:nvPr/>
        </p:nvPicPr>
        <p:blipFill>
          <a:blip r:embed="rId4"/>
          <a:stretch>
            <a:fillRect/>
          </a:stretch>
        </p:blipFill>
        <p:spPr>
          <a:xfrm>
            <a:off x="0" y="3196462"/>
            <a:ext cx="8851900" cy="3365500"/>
          </a:xfrm>
          <a:prstGeom prst="rect">
            <a:avLst/>
          </a:prstGeom>
        </p:spPr>
      </p:pic>
    </p:spTree>
    <p:extLst>
      <p:ext uri="{BB962C8B-B14F-4D97-AF65-F5344CB8AC3E}">
        <p14:creationId xmlns:p14="http://schemas.microsoft.com/office/powerpoint/2010/main" val="3665451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endParaRPr lang="en-US" sz="4000" dirty="0">
              <a:solidFill>
                <a:srgbClr val="FFFFFF"/>
              </a:solidFill>
            </a:endParaRPr>
          </a:p>
        </p:txBody>
      </p:sp>
      <p:pic>
        <p:nvPicPr>
          <p:cNvPr id="4" name="Picture 3">
            <a:extLst>
              <a:ext uri="{FF2B5EF4-FFF2-40B4-BE49-F238E27FC236}">
                <a16:creationId xmlns:a16="http://schemas.microsoft.com/office/drawing/2014/main" id="{AD68571D-E53F-6A4F-A2C4-F7204C588D5B}"/>
              </a:ext>
            </a:extLst>
          </p:cNvPr>
          <p:cNvPicPr>
            <a:picLocks noChangeAspect="1"/>
          </p:cNvPicPr>
          <p:nvPr/>
        </p:nvPicPr>
        <p:blipFill rotWithShape="1">
          <a:blip r:embed="rId3"/>
          <a:srcRect t="28305"/>
          <a:stretch/>
        </p:blipFill>
        <p:spPr>
          <a:xfrm>
            <a:off x="4724400" y="0"/>
            <a:ext cx="7467600" cy="3667138"/>
          </a:xfrm>
          <a:prstGeom prst="rect">
            <a:avLst/>
          </a:prstGeom>
        </p:spPr>
      </p:pic>
      <p:pic>
        <p:nvPicPr>
          <p:cNvPr id="5" name="Picture 4">
            <a:extLst>
              <a:ext uri="{FF2B5EF4-FFF2-40B4-BE49-F238E27FC236}">
                <a16:creationId xmlns:a16="http://schemas.microsoft.com/office/drawing/2014/main" id="{B92F7DB0-CF21-FB4F-85DB-0CB2316765FE}"/>
              </a:ext>
            </a:extLst>
          </p:cNvPr>
          <p:cNvPicPr>
            <a:picLocks noChangeAspect="1"/>
          </p:cNvPicPr>
          <p:nvPr/>
        </p:nvPicPr>
        <p:blipFill>
          <a:blip r:embed="rId4"/>
          <a:stretch>
            <a:fillRect/>
          </a:stretch>
        </p:blipFill>
        <p:spPr>
          <a:xfrm>
            <a:off x="0" y="4133477"/>
            <a:ext cx="8636000" cy="2044700"/>
          </a:xfrm>
          <a:prstGeom prst="rect">
            <a:avLst/>
          </a:prstGeom>
        </p:spPr>
      </p:pic>
      <p:sp>
        <p:nvSpPr>
          <p:cNvPr id="3" name="Content Placeholder 2">
            <a:extLst>
              <a:ext uri="{FF2B5EF4-FFF2-40B4-BE49-F238E27FC236}">
                <a16:creationId xmlns:a16="http://schemas.microsoft.com/office/drawing/2014/main" id="{F3200D0D-5EBE-D247-A1A7-212F1512C16D}"/>
              </a:ext>
            </a:extLst>
          </p:cNvPr>
          <p:cNvSpPr>
            <a:spLocks noGrp="1"/>
          </p:cNvSpPr>
          <p:nvPr>
            <p:ph idx="1"/>
          </p:nvPr>
        </p:nvSpPr>
        <p:spPr>
          <a:xfrm>
            <a:off x="8305800" y="3600450"/>
            <a:ext cx="3695700" cy="3105150"/>
          </a:xfrm>
        </p:spPr>
        <p:txBody>
          <a:bodyPr>
            <a:normAutofit/>
          </a:bodyPr>
          <a:lstStyle/>
          <a:p>
            <a:endParaRPr lang="en-US" sz="2000" dirty="0">
              <a:solidFill>
                <a:srgbClr val="000000"/>
              </a:solidFill>
            </a:endParaRPr>
          </a:p>
        </p:txBody>
      </p:sp>
    </p:spTree>
    <p:extLst>
      <p:ext uri="{BB962C8B-B14F-4D97-AF65-F5344CB8AC3E}">
        <p14:creationId xmlns:p14="http://schemas.microsoft.com/office/powerpoint/2010/main" val="372012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A791E-57E3-0544-8075-B2AF0DA0CF1B}"/>
              </a:ext>
            </a:extLst>
          </p:cNvPr>
          <p:cNvSpPr>
            <a:spLocks noGrp="1"/>
          </p:cNvSpPr>
          <p:nvPr>
            <p:ph type="title"/>
          </p:nvPr>
        </p:nvSpPr>
        <p:spPr>
          <a:xfrm>
            <a:off x="1179226" y="826680"/>
            <a:ext cx="9833548" cy="1325563"/>
          </a:xfrm>
        </p:spPr>
        <p:txBody>
          <a:bodyPr>
            <a:normAutofit/>
          </a:bodyPr>
          <a:lstStyle/>
          <a:p>
            <a:pPr algn="ctr"/>
            <a:endParaRPr lang="en-US" sz="4000" dirty="0">
              <a:solidFill>
                <a:srgbClr val="FFFFFF"/>
              </a:solidFill>
            </a:endParaRPr>
          </a:p>
        </p:txBody>
      </p:sp>
      <p:pic>
        <p:nvPicPr>
          <p:cNvPr id="4" name="Picture 3">
            <a:extLst>
              <a:ext uri="{FF2B5EF4-FFF2-40B4-BE49-F238E27FC236}">
                <a16:creationId xmlns:a16="http://schemas.microsoft.com/office/drawing/2014/main" id="{AD68571D-E53F-6A4F-A2C4-F7204C588D5B}"/>
              </a:ext>
            </a:extLst>
          </p:cNvPr>
          <p:cNvPicPr>
            <a:picLocks noChangeAspect="1"/>
          </p:cNvPicPr>
          <p:nvPr/>
        </p:nvPicPr>
        <p:blipFill rotWithShape="1">
          <a:blip r:embed="rId3"/>
          <a:srcRect t="28305"/>
          <a:stretch/>
        </p:blipFill>
        <p:spPr>
          <a:xfrm>
            <a:off x="4724400" y="0"/>
            <a:ext cx="7467600" cy="3667138"/>
          </a:xfrm>
          <a:prstGeom prst="rect">
            <a:avLst/>
          </a:prstGeom>
        </p:spPr>
      </p:pic>
      <p:pic>
        <p:nvPicPr>
          <p:cNvPr id="12" name="Picture 11">
            <a:extLst>
              <a:ext uri="{FF2B5EF4-FFF2-40B4-BE49-F238E27FC236}">
                <a16:creationId xmlns:a16="http://schemas.microsoft.com/office/drawing/2014/main" id="{FABC20E2-5B06-3A4C-B67D-E180CB7559E4}"/>
              </a:ext>
            </a:extLst>
          </p:cNvPr>
          <p:cNvPicPr>
            <a:picLocks noChangeAspect="1"/>
          </p:cNvPicPr>
          <p:nvPr/>
        </p:nvPicPr>
        <p:blipFill>
          <a:blip r:embed="rId4"/>
          <a:stretch>
            <a:fillRect/>
          </a:stretch>
        </p:blipFill>
        <p:spPr>
          <a:xfrm>
            <a:off x="0" y="2425700"/>
            <a:ext cx="8928100" cy="4432300"/>
          </a:xfrm>
          <a:prstGeom prst="rect">
            <a:avLst/>
          </a:prstGeom>
        </p:spPr>
      </p:pic>
      <p:sp>
        <p:nvSpPr>
          <p:cNvPr id="13" name="Content Placeholder 2">
            <a:extLst>
              <a:ext uri="{FF2B5EF4-FFF2-40B4-BE49-F238E27FC236}">
                <a16:creationId xmlns:a16="http://schemas.microsoft.com/office/drawing/2014/main" id="{A161997B-EDE2-BE49-B918-A025C8461B82}"/>
              </a:ext>
            </a:extLst>
          </p:cNvPr>
          <p:cNvSpPr>
            <a:spLocks noGrp="1"/>
          </p:cNvSpPr>
          <p:nvPr>
            <p:ph idx="1"/>
          </p:nvPr>
        </p:nvSpPr>
        <p:spPr>
          <a:xfrm>
            <a:off x="8305800" y="3600450"/>
            <a:ext cx="3695700" cy="3105150"/>
          </a:xfrm>
        </p:spPr>
        <p:txBody>
          <a:bodyPr>
            <a:normAutofit/>
          </a:bodyPr>
          <a:lstStyle/>
          <a:p>
            <a:endParaRPr lang="en-US" sz="2000" dirty="0">
              <a:solidFill>
                <a:srgbClr val="000000"/>
              </a:solidFill>
            </a:endParaRPr>
          </a:p>
        </p:txBody>
      </p:sp>
    </p:spTree>
    <p:extLst>
      <p:ext uri="{BB962C8B-B14F-4D97-AF65-F5344CB8AC3E}">
        <p14:creationId xmlns:p14="http://schemas.microsoft.com/office/powerpoint/2010/main" val="4154124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31871</TotalTime>
  <Words>775</Words>
  <Application>Microsoft Macintosh PowerPoint</Application>
  <PresentationFormat>Widescreen</PresentationFormat>
  <Paragraphs>160</Paragraphs>
  <Slides>46</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Arial</vt:lpstr>
      <vt:lpstr>Calibri</vt:lpstr>
      <vt:lpstr>Calibri Light</vt:lpstr>
      <vt:lpstr>Symbol</vt:lpstr>
      <vt:lpstr>Times New Roman</vt:lpstr>
      <vt:lpstr>Office Theme</vt:lpstr>
      <vt:lpstr>1_Office Theme</vt:lpstr>
      <vt:lpstr>QG omega equation </vt:lpstr>
      <vt:lpstr>Principles and logical structure of idea 1. Balance of nature is disturbed, then restored (constantly, but let’s make it a drama )  </vt:lpstr>
      <vt:lpstr>Principles and logical structure of idea 2. The available tools for adjustment: fVa, and adiabatic cooling by upward motion</vt:lpstr>
      <vt:lpstr>Derivations and maths</vt:lpstr>
      <vt:lpstr>Part I: COMET/MetEd </vt:lpstr>
      <vt:lpstr>Part II: From the LMT lab book </vt:lpstr>
      <vt:lpstr>PowerPoint Presentation</vt:lpstr>
      <vt:lpstr>PowerPoint Presentation</vt:lpstr>
      <vt:lpstr>PowerPoint Presentation</vt:lpstr>
      <vt:lpstr>PowerPoint Presentation</vt:lpstr>
      <vt:lpstr>Part I: COMET/MetEd </vt:lpstr>
      <vt:lpstr>Part I: COMET/MetEd </vt:lpstr>
      <vt:lpstr>Sketch here with mouse</vt:lpstr>
      <vt:lpstr>LMT2.2</vt:lpstr>
      <vt:lpstr>LMT 2.2</vt:lpstr>
      <vt:lpstr>LMT 2.2</vt:lpstr>
      <vt:lpstr>LMT 2.2</vt:lpstr>
      <vt:lpstr>LMT 2.2</vt:lpstr>
      <vt:lpstr>LMT 2.2</vt:lpstr>
      <vt:lpstr>LMT 2.2</vt:lpstr>
      <vt:lpstr>LMT 2.4 (same IDV bundle)</vt:lpstr>
      <vt:lpstr>LMT 2.4 (same IDV bundle)</vt:lpstr>
      <vt:lpstr>LMT 2.4 (same IDV bundle)</vt:lpstr>
      <vt:lpstr>LMT 2.2</vt:lpstr>
      <vt:lpstr>BACKGROUND ON QE OMEGA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QG omega equation lab  2 parts: idealized, and data</dc:title>
  <dc:creator>Mapes, Brian Earle</dc:creator>
  <cp:lastModifiedBy>Mapes, Brian Earle</cp:lastModifiedBy>
  <cp:revision>35</cp:revision>
  <dcterms:created xsi:type="dcterms:W3CDTF">2019-10-22T19:10:07Z</dcterms:created>
  <dcterms:modified xsi:type="dcterms:W3CDTF">2023-12-04T17:15:48Z</dcterms:modified>
</cp:coreProperties>
</file>